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1" r:id="rId6"/>
    <p:sldId id="262" r:id="rId7"/>
    <p:sldId id="269" r:id="rId8"/>
    <p:sldId id="277" r:id="rId9"/>
    <p:sldId id="289" r:id="rId10"/>
    <p:sldId id="266" r:id="rId11"/>
    <p:sldId id="260" r:id="rId12"/>
    <p:sldId id="278" r:id="rId13"/>
    <p:sldId id="279" r:id="rId14"/>
    <p:sldId id="280" r:id="rId15"/>
    <p:sldId id="281" r:id="rId16"/>
    <p:sldId id="282" r:id="rId17"/>
    <p:sldId id="283" r:id="rId18"/>
    <p:sldId id="270" r:id="rId19"/>
    <p:sldId id="284" r:id="rId20"/>
    <p:sldId id="265" r:id="rId21"/>
    <p:sldId id="285" r:id="rId22"/>
    <p:sldId id="286" r:id="rId23"/>
    <p:sldId id="273" r:id="rId24"/>
    <p:sldId id="295" r:id="rId25"/>
    <p:sldId id="296" r:id="rId26"/>
    <p:sldId id="297" r:id="rId27"/>
    <p:sldId id="287" r:id="rId28"/>
    <p:sldId id="298" r:id="rId29"/>
    <p:sldId id="288" r:id="rId30"/>
    <p:sldId id="290" r:id="rId31"/>
    <p:sldId id="291" r:id="rId32"/>
    <p:sldId id="292" r:id="rId33"/>
    <p:sldId id="293" r:id="rId34"/>
    <p:sldId id="294" r:id="rId35"/>
    <p:sldId id="276" r:id="rId36"/>
  </p:sldIdLst>
  <p:sldSz cx="18288000" cy="10287000"/>
  <p:notesSz cx="6858000" cy="9144000"/>
  <p:embeddedFontLst>
    <p:embeddedFont>
      <p:font typeface="OPPOSans H" panose="02010600030101010101" charset="-122"/>
      <p:regular r:id="rId37"/>
    </p:embeddedFont>
    <p:embeddedFont>
      <p:font typeface="Abadi" panose="020B0604020104020204" pitchFamily="34" charset="0"/>
      <p:regular r:id="rId38"/>
    </p:embeddedFont>
    <p:embeddedFont>
      <p:font typeface="Segoe UI Black" panose="020B0A02040204020203" pitchFamily="34" charset="0"/>
      <p:bold r:id="rId39"/>
      <p:boldItalic r:id="rId40"/>
    </p:embeddedFont>
    <p:embeddedFont>
      <p:font typeface="微软雅黑" panose="020B0503020204020204" pitchFamily="34" charset="-122"/>
      <p:regular r:id="rId41"/>
      <p:bold r:id="rId42"/>
    </p:embeddedFont>
  </p:embeddedFontLst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2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FEE85FC-D8BA-430F-960B-850994E0F674}" styleName="{5d05cfbe-12ce-4e85-a5b9-2697565cfbd6}">
    <a:wholeTbl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585858"/>
              </a:solidFill>
            </a:ln>
          </a:top>
          <a:bottom>
            <a:ln w="12700" cmpd="sng">
              <a:solidFill>
                <a:srgbClr val="585858"/>
              </a:solidFill>
            </a:ln>
          </a:bottom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EBEBEB"/>
          </a:solidFill>
        </a:fill>
      </a:tcStyle>
    </a:band1H>
    <a:firstRow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585858"/>
              </a:solidFill>
            </a:ln>
          </a:top>
          <a:bottom>
            <a:ln w="12700" cmpd="sng">
              <a:solidFill>
                <a:srgbClr val="585858"/>
              </a:solidFill>
            </a:ln>
          </a:bottom>
        </a:tcBdr>
        <a:fill>
          <a:solidFill>
            <a:srgbClr val="FFFFFF"/>
          </a:solidFill>
        </a:fill>
      </a:tcStyle>
    </a:firstRow>
  </a:tblStyle>
  <a:tblStyle styleId="{4C61FD5C-896A-4095-8AEA-4C8E8BA129BD}" styleName="{d81a1682-f6d3-453d-a0b4-2df6d50f48b8}">
    <a:wholeTbl>
      <a:tcTxStyle>
        <a:fontRef idx="none">
          <a:prstClr val="black"/>
        </a:fontRef>
      </a:tcTxStyle>
      <a:tcStyle>
        <a:tcBdr>
          <a:left>
            <a:ln w="6350" cmpd="sng">
              <a:solidFill>
                <a:srgbClr val="FCDCBD"/>
              </a:solidFill>
            </a:ln>
          </a:left>
          <a:right>
            <a:ln w="6350" cmpd="sng">
              <a:solidFill>
                <a:srgbClr val="FCDCBD"/>
              </a:solidFill>
            </a:ln>
          </a:right>
          <a:top>
            <a:ln w="6350" cmpd="sng">
              <a:solidFill>
                <a:srgbClr val="FCDCBD"/>
              </a:solidFill>
            </a:ln>
          </a:top>
          <a:bottom>
            <a:ln w="6350" cmpd="sng">
              <a:solidFill>
                <a:srgbClr val="FCDCBD"/>
              </a:solidFill>
            </a:ln>
          </a:bottom>
          <a:insideH>
            <a:ln w="6350" cmpd="sng">
              <a:solidFill>
                <a:srgbClr val="FCDCBD"/>
              </a:solidFill>
            </a:ln>
          </a:insideH>
          <a:insideV>
            <a:ln w="6350" cmpd="sng">
              <a:solidFill>
                <a:srgbClr val="FCDCBD"/>
              </a:solidFill>
            </a:ln>
          </a:insideV>
        </a:tcBdr>
        <a:fill>
          <a:solidFill>
            <a:srgbClr val="FFFFFF"/>
          </a:solidFill>
        </a:fill>
      </a:tcStyle>
    </a:wholeTbl>
    <a:firstRow>
      <a:tcTxStyle>
        <a:fontRef idx="none">
          <a:prstClr val="black"/>
        </a:fontRef>
      </a:tcTxStyle>
      <a:tcStyle>
        <a:tcBdr>
          <a:left>
            <a:ln w="6350" cmpd="sng">
              <a:solidFill>
                <a:srgbClr val="FFFFFF"/>
              </a:solidFill>
            </a:ln>
          </a:left>
          <a:right>
            <a:ln w="6350" cmpd="sng">
              <a:solidFill>
                <a:srgbClr val="FFFFFF"/>
              </a:solidFill>
            </a:ln>
          </a:right>
          <a:top>
            <a:ln w="6350" cmpd="sng">
              <a:solidFill>
                <a:srgbClr val="FFFFFF"/>
              </a:solidFill>
            </a:ln>
          </a:top>
          <a:bottom>
            <a:ln w="6350" cmpd="sng">
              <a:solidFill>
                <a:srgbClr val="FFFFFF"/>
              </a:solidFill>
            </a:ln>
          </a:bottom>
          <a:insideV>
            <a:ln w="6350" cmpd="sng">
              <a:solidFill>
                <a:srgbClr val="FFFFFF"/>
              </a:solidFill>
            </a:ln>
          </a:insideV>
        </a:tcBdr>
        <a:fill>
          <a:solidFill>
            <a:srgbClr val="FCDCB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0" d="100"/>
          <a:sy n="70" d="100"/>
        </p:scale>
        <p:origin x="72" y="-104"/>
      </p:cViewPr>
      <p:guideLst>
        <p:guide orient="horz" pos="2142"/>
        <p:guide pos="2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4.png"/><Relationship Id="rId7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3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4.png"/><Relationship Id="rId7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sv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6.svg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5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image" Target="../media/image1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4.svg"/><Relationship Id="rId32" Type="http://schemas.openxmlformats.org/officeDocument/2006/relationships/image" Target="../media/image13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3.png"/><Relationship Id="rId28" Type="http://schemas.openxmlformats.org/officeDocument/2006/relationships/image" Target="../media/image8.sv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14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7.png"/><Relationship Id="rId30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4.png"/><Relationship Id="rId7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sv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4.png"/><Relationship Id="rId7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4.png"/><Relationship Id="rId7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sv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svg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sv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svg"/><Relationship Id="rId10" Type="http://schemas.openxmlformats.org/officeDocument/2006/relationships/image" Target="../media/image2.sv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sv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82513">
            <a:off x="1530136" y="1951189"/>
            <a:ext cx="5755491" cy="7523518"/>
          </a:xfrm>
          <a:custGeom>
            <a:avLst/>
            <a:gdLst/>
            <a:ahLst/>
            <a:cxnLst/>
            <a:rect l="l" t="t" r="r" b="b"/>
            <a:pathLst>
              <a:path w="5755491" h="7523518">
                <a:moveTo>
                  <a:pt x="0" y="0"/>
                </a:moveTo>
                <a:lnTo>
                  <a:pt x="5755491" y="0"/>
                </a:lnTo>
                <a:lnTo>
                  <a:pt x="5755491" y="7523518"/>
                </a:lnTo>
                <a:lnTo>
                  <a:pt x="0" y="7523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18803">
            <a:off x="-743770" y="-619596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7701" y="2954773"/>
            <a:ext cx="7072043" cy="4252066"/>
          </a:xfrm>
          <a:custGeom>
            <a:avLst/>
            <a:gdLst/>
            <a:ahLst/>
            <a:cxnLst/>
            <a:rect l="l" t="t" r="r" b="b"/>
            <a:pathLst>
              <a:path w="7072043" h="4252066">
                <a:moveTo>
                  <a:pt x="0" y="0"/>
                </a:moveTo>
                <a:lnTo>
                  <a:pt x="7072044" y="0"/>
                </a:lnTo>
                <a:lnTo>
                  <a:pt x="7072044" y="4252066"/>
                </a:lnTo>
                <a:lnTo>
                  <a:pt x="0" y="4252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576602" y="4237528"/>
            <a:ext cx="5788970" cy="242115"/>
            <a:chOff x="0" y="0"/>
            <a:chExt cx="1524667" cy="63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4667" cy="63767"/>
            </a:xfrm>
            <a:custGeom>
              <a:avLst/>
              <a:gdLst/>
              <a:ahLst/>
              <a:cxnLst/>
              <a:rect l="l" t="t" r="r" b="b"/>
              <a:pathLst>
                <a:path w="1524667" h="63767">
                  <a:moveTo>
                    <a:pt x="0" y="0"/>
                  </a:moveTo>
                  <a:lnTo>
                    <a:pt x="1524667" y="0"/>
                  </a:lnTo>
                  <a:lnTo>
                    <a:pt x="1524667" y="63767"/>
                  </a:lnTo>
                  <a:lnTo>
                    <a:pt x="0" y="63767"/>
                  </a:lnTo>
                  <a:close/>
                </a:path>
              </a:pathLst>
            </a:custGeom>
            <a:solidFill>
              <a:srgbClr val="FFBD59">
                <a:alpha val="3098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524667" cy="92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60949" y="8707388"/>
            <a:ext cx="805901" cy="804894"/>
          </a:xfrm>
          <a:custGeom>
            <a:avLst/>
            <a:gdLst/>
            <a:ahLst/>
            <a:cxnLst/>
            <a:rect l="l" t="t" r="r" b="b"/>
            <a:pathLst>
              <a:path w="805901" h="804894">
                <a:moveTo>
                  <a:pt x="0" y="0"/>
                </a:moveTo>
                <a:lnTo>
                  <a:pt x="805901" y="0"/>
                </a:lnTo>
                <a:lnTo>
                  <a:pt x="805901" y="804894"/>
                </a:lnTo>
                <a:lnTo>
                  <a:pt x="0" y="8048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848114">
            <a:off x="4818550" y="1565917"/>
            <a:ext cx="8920404" cy="6244283"/>
          </a:xfrm>
          <a:custGeom>
            <a:avLst/>
            <a:gdLst/>
            <a:ahLst/>
            <a:cxnLst/>
            <a:rect l="l" t="t" r="r" b="b"/>
            <a:pathLst>
              <a:path w="8920404" h="6244283">
                <a:moveTo>
                  <a:pt x="0" y="0"/>
                </a:moveTo>
                <a:lnTo>
                  <a:pt x="8920404" y="0"/>
                </a:lnTo>
                <a:lnTo>
                  <a:pt x="8920404" y="6244282"/>
                </a:lnTo>
                <a:lnTo>
                  <a:pt x="0" y="6244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372818" y="3771730"/>
            <a:ext cx="544459" cy="543779"/>
          </a:xfrm>
          <a:custGeom>
            <a:avLst/>
            <a:gdLst/>
            <a:ahLst/>
            <a:cxnLst/>
            <a:rect l="l" t="t" r="r" b="b"/>
            <a:pathLst>
              <a:path w="544459" h="543779">
                <a:moveTo>
                  <a:pt x="0" y="0"/>
                </a:moveTo>
                <a:lnTo>
                  <a:pt x="544459" y="0"/>
                </a:lnTo>
                <a:lnTo>
                  <a:pt x="544459" y="543779"/>
                </a:lnTo>
                <a:lnTo>
                  <a:pt x="0" y="5437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134600" y="2476500"/>
            <a:ext cx="7737475" cy="1818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890"/>
              </a:lnSpc>
            </a:pPr>
            <a:r>
              <a:rPr lang="en-US" sz="11545" b="1" spc="-184" dirty="0" err="1">
                <a:solidFill>
                  <a:srgbClr val="FFBD59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WiseInvest</a:t>
            </a:r>
            <a:endParaRPr lang="en-US" sz="11545" b="1" spc="-184" dirty="0">
              <a:solidFill>
                <a:srgbClr val="FFBD59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-304800" y="4838700"/>
            <a:ext cx="1804416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sz="6000" dirty="0">
                <a:solidFill>
                  <a:schemeClr val="accent5">
                    <a:lumMod val="75000"/>
                  </a:schemeClr>
                </a:solidFill>
                <a:latin typeface="Segoe UI Black" panose="020B0A02040204020203" charset="0"/>
                <a:ea typeface="字由文艺黑" panose="00020600040101010101" pitchFamily="18" charset="-122"/>
                <a:cs typeface="Segoe UI Black" panose="020B0A02040204020203" charset="0"/>
                <a:sym typeface="+mn-ea"/>
              </a:rPr>
              <a:t>Your Convenient Fund</a:t>
            </a:r>
          </a:p>
          <a:p>
            <a:pPr algn="r">
              <a:lnSpc>
                <a:spcPct val="100000"/>
              </a:lnSpc>
            </a:pPr>
            <a:r>
              <a:rPr sz="6000" dirty="0">
                <a:solidFill>
                  <a:schemeClr val="accent5">
                    <a:lumMod val="75000"/>
                  </a:schemeClr>
                </a:solidFill>
                <a:latin typeface="Segoe UI Black" panose="020B0A02040204020203" charset="0"/>
                <a:ea typeface="字由文艺黑" panose="00020600040101010101" pitchFamily="18" charset="-122"/>
                <a:cs typeface="Segoe UI Black" panose="020B0A02040204020203" charset="0"/>
                <a:sym typeface="+mn-ea"/>
              </a:rPr>
              <a:t> Trading Assistant</a:t>
            </a:r>
            <a:endParaRPr lang="en-US" sz="6000" b="1" spc="-184" dirty="0">
              <a:solidFill>
                <a:schemeClr val="accent5">
                  <a:lumMod val="75000"/>
                </a:schemeClr>
              </a:solidFill>
              <a:latin typeface="Segoe UI Black" panose="020B0A02040204020203" charset="0"/>
              <a:ea typeface="字由文艺黑" panose="00020600040101010101" pitchFamily="18" charset="-122"/>
              <a:cs typeface="Segoe UI Black" panose="020B0A02040204020203" charset="0"/>
              <a:sym typeface="+mn-ea"/>
            </a:endParaRPr>
          </a:p>
        </p:txBody>
      </p:sp>
      <p:pic>
        <p:nvPicPr>
          <p:cNvPr id="23" name="图片 22" descr="你的段落文字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723900"/>
            <a:ext cx="2825750" cy="132969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9982200" y="7124700"/>
            <a:ext cx="8035290" cy="1252220"/>
            <a:chOff x="15720" y="11220"/>
            <a:chExt cx="12654" cy="1972"/>
          </a:xfrm>
        </p:grpSpPr>
        <p:grpSp>
          <p:nvGrpSpPr>
            <p:cNvPr id="11" name="Group 11"/>
            <p:cNvGrpSpPr/>
            <p:nvPr/>
          </p:nvGrpSpPr>
          <p:grpSpPr>
            <a:xfrm>
              <a:off x="15720" y="11220"/>
              <a:ext cx="12301" cy="1972"/>
              <a:chOff x="-6842765" y="-200661"/>
              <a:chExt cx="10414847" cy="1669631"/>
            </a:xfrm>
          </p:grpSpPr>
          <p:grpSp>
            <p:nvGrpSpPr>
              <p:cNvPr id="12" name="Group 12"/>
              <p:cNvGrpSpPr/>
              <p:nvPr/>
            </p:nvGrpSpPr>
            <p:grpSpPr>
              <a:xfrm>
                <a:off x="-6842765" y="-200661"/>
                <a:ext cx="10414002" cy="1669631"/>
                <a:chOff x="-1296937" y="-38032"/>
                <a:chExt cx="1973808" cy="316451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-1296937" y="0"/>
                  <a:ext cx="1973808" cy="278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57" h="145021">
                      <a:moveTo>
                        <a:pt x="0" y="0"/>
                      </a:moveTo>
                      <a:lnTo>
                        <a:pt x="630757" y="0"/>
                      </a:lnTo>
                      <a:lnTo>
                        <a:pt x="630757" y="145021"/>
                      </a:lnTo>
                      <a:lnTo>
                        <a:pt x="0" y="145021"/>
                      </a:lnTo>
                      <a:close/>
                    </a:path>
                  </a:pathLst>
                </a:custGeom>
                <a:solidFill>
                  <a:srgbClr val="EF9F27"/>
                </a:solidFill>
              </p:spPr>
            </p:sp>
            <p:sp>
              <p:nvSpPr>
                <p:cNvPr id="14" name="TextBox 14"/>
                <p:cNvSpPr txBox="1"/>
                <p:nvPr/>
              </p:nvSpPr>
              <p:spPr>
                <a:xfrm>
                  <a:off x="268309" y="-38032"/>
                  <a:ext cx="362507" cy="18309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35"/>
                    </a:lnSpc>
                  </a:pPr>
                  <a:endParaRPr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-6568445" y="77892"/>
                <a:ext cx="4729480" cy="6426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algn="l">
                  <a:lnSpc>
                    <a:spcPts val="3545"/>
                  </a:lnSpc>
                </a:pPr>
                <a:r>
                  <a:rPr lang="en-US" sz="2530" b="1" dirty="0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2253220 Yang </a:t>
                </a:r>
                <a:r>
                  <a:rPr lang="en-US" sz="2530" b="1" dirty="0" err="1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Boxuan</a:t>
                </a:r>
                <a:endParaRPr lang="en-US" sz="2530" b="1" dirty="0">
                  <a:solidFill>
                    <a:srgbClr val="FFFFFF"/>
                  </a:solidFill>
                  <a:latin typeface="Abadi" panose="020B0604020104020204" pitchFamily="34" charset="0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endParaRPr>
              </a:p>
            </p:txBody>
          </p:sp>
          <p:sp>
            <p:nvSpPr>
              <p:cNvPr id="24" name="TextBox 15"/>
              <p:cNvSpPr txBox="1"/>
              <p:nvPr/>
            </p:nvSpPr>
            <p:spPr>
              <a:xfrm>
                <a:off x="-1457965" y="122766"/>
                <a:ext cx="5030047" cy="6426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algn="l">
                  <a:lnSpc>
                    <a:spcPts val="3545"/>
                  </a:lnSpc>
                </a:pPr>
                <a:r>
                  <a:rPr lang="en-US" sz="2530" b="1" dirty="0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2253206 Han Mingyang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6044" y="12300"/>
              <a:ext cx="12330" cy="758"/>
              <a:chOff x="16044" y="12300"/>
              <a:chExt cx="12330" cy="758"/>
            </a:xfrm>
          </p:grpSpPr>
          <p:sp>
            <p:nvSpPr>
              <p:cNvPr id="25" name="TextBox 15"/>
              <p:cNvSpPr txBox="1"/>
              <p:nvPr/>
            </p:nvSpPr>
            <p:spPr>
              <a:xfrm>
                <a:off x="16044" y="12300"/>
                <a:ext cx="7672" cy="7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algn="l">
                  <a:lnSpc>
                    <a:spcPts val="3545"/>
                  </a:lnSpc>
                </a:pPr>
                <a:r>
                  <a:rPr lang="en-US" sz="2530" b="1" dirty="0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2252219 Guan </a:t>
                </a:r>
                <a:r>
                  <a:rPr lang="en-US" sz="2530" b="1" dirty="0" err="1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Yongying</a:t>
                </a:r>
                <a:endParaRPr lang="en-US" sz="2530" b="1" dirty="0">
                  <a:solidFill>
                    <a:srgbClr val="FFFFFF"/>
                  </a:solidFill>
                  <a:latin typeface="Abadi" panose="020B0604020104020204" pitchFamily="34" charset="0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endParaRPr>
              </a:p>
            </p:txBody>
          </p:sp>
          <p:sp>
            <p:nvSpPr>
              <p:cNvPr id="26" name="TextBox 15"/>
              <p:cNvSpPr txBox="1"/>
              <p:nvPr/>
            </p:nvSpPr>
            <p:spPr>
              <a:xfrm>
                <a:off x="22080" y="12300"/>
                <a:ext cx="6295" cy="7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algn="l">
                  <a:lnSpc>
                    <a:spcPts val="3545"/>
                  </a:lnSpc>
                </a:pPr>
                <a:r>
                  <a:rPr lang="en-US" sz="2530" b="1" dirty="0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2250689 Yang </a:t>
                </a:r>
                <a:r>
                  <a:rPr lang="en-US" sz="2530" b="1" dirty="0" err="1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Wenqing</a:t>
                </a:r>
                <a:endParaRPr lang="en-US" sz="2530" b="1" dirty="0">
                  <a:solidFill>
                    <a:srgbClr val="FFFFFF"/>
                  </a:solidFill>
                  <a:latin typeface="Abadi" panose="020B0604020104020204" pitchFamily="34" charset="0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-743770" y="-619596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05774" y="8593798"/>
            <a:ext cx="805901" cy="804894"/>
          </a:xfrm>
          <a:custGeom>
            <a:avLst/>
            <a:gdLst/>
            <a:ahLst/>
            <a:cxnLst/>
            <a:rect l="l" t="t" r="r" b="b"/>
            <a:pathLst>
              <a:path w="805901" h="804894">
                <a:moveTo>
                  <a:pt x="0" y="0"/>
                </a:moveTo>
                <a:lnTo>
                  <a:pt x="805901" y="0"/>
                </a:lnTo>
                <a:lnTo>
                  <a:pt x="805901" y="804894"/>
                </a:lnTo>
                <a:lnTo>
                  <a:pt x="0" y="804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182513" flipH="1" flipV="1">
            <a:off x="1536532" y="694832"/>
            <a:ext cx="6310650" cy="8249215"/>
          </a:xfrm>
          <a:custGeom>
            <a:avLst/>
            <a:gdLst/>
            <a:ahLst/>
            <a:cxnLst/>
            <a:rect l="l" t="t" r="r" b="b"/>
            <a:pathLst>
              <a:path w="6310650" h="8249215">
                <a:moveTo>
                  <a:pt x="6310650" y="8249215"/>
                </a:moveTo>
                <a:lnTo>
                  <a:pt x="0" y="8249215"/>
                </a:lnTo>
                <a:lnTo>
                  <a:pt x="0" y="0"/>
                </a:lnTo>
                <a:lnTo>
                  <a:pt x="6310650" y="0"/>
                </a:lnTo>
                <a:lnTo>
                  <a:pt x="6310650" y="8249215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5483" y="2535189"/>
            <a:ext cx="8129260" cy="4704809"/>
          </a:xfrm>
          <a:custGeom>
            <a:avLst/>
            <a:gdLst/>
            <a:ahLst/>
            <a:cxnLst/>
            <a:rect l="l" t="t" r="r" b="b"/>
            <a:pathLst>
              <a:path w="8129260" h="4704809">
                <a:moveTo>
                  <a:pt x="0" y="0"/>
                </a:moveTo>
                <a:lnTo>
                  <a:pt x="8129260" y="0"/>
                </a:lnTo>
                <a:lnTo>
                  <a:pt x="8129260" y="4704810"/>
                </a:lnTo>
                <a:lnTo>
                  <a:pt x="0" y="4704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887093" y="6386029"/>
            <a:ext cx="4914012" cy="210528"/>
            <a:chOff x="0" y="0"/>
            <a:chExt cx="1072881" cy="459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2881" cy="45965"/>
            </a:xfrm>
            <a:custGeom>
              <a:avLst/>
              <a:gdLst/>
              <a:ahLst/>
              <a:cxnLst/>
              <a:rect l="l" t="t" r="r" b="b"/>
              <a:pathLst>
                <a:path w="1072881" h="45965">
                  <a:moveTo>
                    <a:pt x="0" y="0"/>
                  </a:moveTo>
                  <a:lnTo>
                    <a:pt x="1072881" y="0"/>
                  </a:lnTo>
                  <a:lnTo>
                    <a:pt x="1072881" y="45965"/>
                  </a:lnTo>
                  <a:lnTo>
                    <a:pt x="0" y="45965"/>
                  </a:lnTo>
                  <a:close/>
                </a:path>
              </a:pathLst>
            </a:custGeom>
            <a:solidFill>
              <a:srgbClr val="FFBD59">
                <a:alpha val="3098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72881" cy="74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471286" y="2458989"/>
            <a:ext cx="2337439" cy="184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890"/>
              </a:lnSpc>
            </a:pPr>
            <a:r>
              <a:rPr lang="en-US" sz="11545" b="1" spc="-184" dirty="0">
                <a:solidFill>
                  <a:srgbClr val="FFBD59"/>
                </a:solidFill>
                <a:latin typeface="Abadi" panose="020B0604020104020204" pitchFamily="34" charset="0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/03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85045" y="4828540"/>
            <a:ext cx="6722745" cy="1661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540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Current status of the project</a:t>
            </a:r>
          </a:p>
        </p:txBody>
      </p:sp>
      <p:pic>
        <p:nvPicPr>
          <p:cNvPr id="28" name="图片 27" descr="你的段落文字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800" y="2928620"/>
            <a:ext cx="2825750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18"/>
          <p:cNvGrpSpPr/>
          <p:nvPr/>
        </p:nvGrpSpPr>
        <p:grpSpPr>
          <a:xfrm>
            <a:off x="1804035" y="1632585"/>
            <a:ext cx="12321540" cy="7187565"/>
            <a:chOff x="0" y="0"/>
            <a:chExt cx="1233173" cy="602614"/>
          </a:xfrm>
        </p:grpSpPr>
        <p:sp>
          <p:nvSpPr>
            <p:cNvPr id="94" name="Freeform 19"/>
            <p:cNvSpPr/>
            <p:nvPr/>
          </p:nvSpPr>
          <p:spPr>
            <a:xfrm>
              <a:off x="0" y="0"/>
              <a:ext cx="1233173" cy="602614"/>
            </a:xfrm>
            <a:custGeom>
              <a:avLst/>
              <a:gdLst/>
              <a:ahLst/>
              <a:cxnLst/>
              <a:rect l="l" t="t" r="r" b="b"/>
              <a:pathLst>
                <a:path w="1233173" h="602614">
                  <a:moveTo>
                    <a:pt x="0" y="0"/>
                  </a:moveTo>
                  <a:lnTo>
                    <a:pt x="1233173" y="0"/>
                  </a:lnTo>
                  <a:lnTo>
                    <a:pt x="1233173" y="602614"/>
                  </a:lnTo>
                  <a:lnTo>
                    <a:pt x="0" y="602614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5" name="TextBox 20"/>
            <p:cNvSpPr txBox="1"/>
            <p:nvPr/>
          </p:nvSpPr>
          <p:spPr>
            <a:xfrm>
              <a:off x="0" y="-47625"/>
              <a:ext cx="1233173" cy="65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5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8578850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Current status of the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03</a:t>
            </a:r>
          </a:p>
        </p:txBody>
      </p:sp>
      <p:pic>
        <p:nvPicPr>
          <p:cNvPr id="88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943100"/>
            <a:ext cx="13428980" cy="694118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文本框 88"/>
          <p:cNvSpPr txBox="1"/>
          <p:nvPr/>
        </p:nvSpPr>
        <p:spPr>
          <a:xfrm>
            <a:off x="14173200" y="3009900"/>
            <a:ext cx="380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Project Progress:100%</a:t>
            </a:r>
          </a:p>
        </p:txBody>
      </p:sp>
      <p:pic>
        <p:nvPicPr>
          <p:cNvPr id="90" name="图片 89" descr="勾标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4200" y="2019300"/>
            <a:ext cx="914400" cy="914400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14249400" y="5524500"/>
            <a:ext cx="38049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Functional Points Coverage:100%</a:t>
            </a:r>
          </a:p>
        </p:txBody>
      </p:sp>
      <p:pic>
        <p:nvPicPr>
          <p:cNvPr id="92" name="图片 91" descr="勾标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8000" y="4457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1804035" y="1379855"/>
            <a:ext cx="12026265" cy="7440295"/>
            <a:chOff x="0" y="0"/>
            <a:chExt cx="1233173" cy="6026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3173" cy="602614"/>
            </a:xfrm>
            <a:custGeom>
              <a:avLst/>
              <a:gdLst/>
              <a:ahLst/>
              <a:cxnLst/>
              <a:rect l="l" t="t" r="r" b="b"/>
              <a:pathLst>
                <a:path w="1233173" h="602614">
                  <a:moveTo>
                    <a:pt x="0" y="0"/>
                  </a:moveTo>
                  <a:lnTo>
                    <a:pt x="1233173" y="0"/>
                  </a:lnTo>
                  <a:lnTo>
                    <a:pt x="1233173" y="602614"/>
                  </a:lnTo>
                  <a:lnTo>
                    <a:pt x="0" y="602614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33173" cy="65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5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8578850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Current status of the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03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14173200" y="3009900"/>
            <a:ext cx="380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Project Progress:100%</a:t>
            </a:r>
          </a:p>
        </p:txBody>
      </p:sp>
      <p:pic>
        <p:nvPicPr>
          <p:cNvPr id="90" name="图片 89" descr="勾标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54200" y="2019300"/>
            <a:ext cx="914400" cy="914400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14249400" y="5524500"/>
            <a:ext cx="38049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Functional Points Coverage:100%</a:t>
            </a:r>
          </a:p>
        </p:txBody>
      </p:sp>
      <p:pic>
        <p:nvPicPr>
          <p:cNvPr id="92" name="图片 91" descr="勾标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78000" y="4457700"/>
            <a:ext cx="914400" cy="914400"/>
          </a:xfrm>
          <a:prstGeom prst="rect">
            <a:avLst/>
          </a:prstGeom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8"/>
          <a:srcRect r="95" b="54783"/>
          <a:stretch>
            <a:fillRect/>
          </a:stretch>
        </p:blipFill>
        <p:spPr>
          <a:xfrm>
            <a:off x="762000" y="1562100"/>
            <a:ext cx="6735445" cy="737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8"/>
          <a:srcRect l="136" t="44860"/>
          <a:stretch>
            <a:fillRect/>
          </a:stretch>
        </p:blipFill>
        <p:spPr>
          <a:xfrm>
            <a:off x="7696200" y="1568450"/>
            <a:ext cx="5770880" cy="737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1447800" y="1769110"/>
            <a:ext cx="14952980" cy="7440295"/>
            <a:chOff x="0" y="0"/>
            <a:chExt cx="1233173" cy="6026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3173" cy="602614"/>
            </a:xfrm>
            <a:custGeom>
              <a:avLst/>
              <a:gdLst/>
              <a:ahLst/>
              <a:cxnLst/>
              <a:rect l="l" t="t" r="r" b="b"/>
              <a:pathLst>
                <a:path w="1233173" h="602614">
                  <a:moveTo>
                    <a:pt x="0" y="0"/>
                  </a:moveTo>
                  <a:lnTo>
                    <a:pt x="1233173" y="0"/>
                  </a:lnTo>
                  <a:lnTo>
                    <a:pt x="1233173" y="602614"/>
                  </a:lnTo>
                  <a:lnTo>
                    <a:pt x="0" y="602614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33173" cy="65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5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8578850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Current status of the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03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366645"/>
            <a:ext cx="4479290" cy="68910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2324100"/>
            <a:ext cx="4662170" cy="7245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1447800" y="1769110"/>
            <a:ext cx="7433310" cy="7440295"/>
            <a:chOff x="0" y="0"/>
            <a:chExt cx="1233173" cy="6026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3173" cy="602614"/>
            </a:xfrm>
            <a:custGeom>
              <a:avLst/>
              <a:gdLst/>
              <a:ahLst/>
              <a:cxnLst/>
              <a:rect l="l" t="t" r="r" b="b"/>
              <a:pathLst>
                <a:path w="1233173" h="602614">
                  <a:moveTo>
                    <a:pt x="0" y="0"/>
                  </a:moveTo>
                  <a:lnTo>
                    <a:pt x="1233173" y="0"/>
                  </a:lnTo>
                  <a:lnTo>
                    <a:pt x="1233173" y="602614"/>
                  </a:lnTo>
                  <a:lnTo>
                    <a:pt x="0" y="602614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33173" cy="65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5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32786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8578850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Current status of the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03</a:t>
            </a:r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2628900"/>
            <a:ext cx="10398760" cy="59937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组合 16"/>
          <p:cNvGrpSpPr/>
          <p:nvPr/>
        </p:nvGrpSpPr>
        <p:grpSpPr>
          <a:xfrm>
            <a:off x="5257800" y="1790700"/>
            <a:ext cx="11971655" cy="3246755"/>
            <a:chOff x="8280" y="2820"/>
            <a:chExt cx="18853" cy="5113"/>
          </a:xfrm>
        </p:grpSpPr>
        <p:grpSp>
          <p:nvGrpSpPr>
            <p:cNvPr id="12" name="组合 11"/>
            <p:cNvGrpSpPr/>
            <p:nvPr/>
          </p:nvGrpSpPr>
          <p:grpSpPr>
            <a:xfrm>
              <a:off x="8280" y="2820"/>
              <a:ext cx="18853" cy="5113"/>
              <a:chOff x="8280" y="2820"/>
              <a:chExt cx="18853" cy="511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8280" y="6540"/>
                <a:ext cx="3174" cy="13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8240" y="2820"/>
                <a:ext cx="8893" cy="14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b="1"/>
                  <a:t> </a:t>
                </a:r>
                <a:r>
                  <a:rPr lang="en-US" altLang="zh-CN" b="1"/>
                  <a:t>Our</a:t>
                </a:r>
                <a:r>
                  <a:rPr lang="zh-CN" altLang="en-US" b="1"/>
                  <a:t> team was highly efficient during the requirements and initial design stages, putting our progress slightly ahead of schedule.</a:t>
                </a:r>
              </a:p>
            </p:txBody>
          </p:sp>
        </p:grpSp>
        <p:cxnSp>
          <p:nvCxnSpPr>
            <p:cNvPr id="16" name="曲线连接符 15"/>
            <p:cNvCxnSpPr/>
            <p:nvPr/>
          </p:nvCxnSpPr>
          <p:spPr>
            <a:xfrm flipV="1">
              <a:off x="11400" y="3420"/>
              <a:ext cx="6720" cy="3120"/>
            </a:xfrm>
            <a:prstGeom prst="curvedConnector3">
              <a:avLst>
                <a:gd name="adj1" fmla="val 50015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7772400" y="4914900"/>
            <a:ext cx="9385300" cy="1475740"/>
            <a:chOff x="12240" y="7740"/>
            <a:chExt cx="14780" cy="2324"/>
          </a:xfrm>
        </p:grpSpPr>
        <p:sp>
          <p:nvSpPr>
            <p:cNvPr id="11" name="矩形 10"/>
            <p:cNvSpPr/>
            <p:nvPr/>
          </p:nvSpPr>
          <p:spPr>
            <a:xfrm>
              <a:off x="12240" y="7860"/>
              <a:ext cx="3174" cy="13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560" y="7740"/>
              <a:ext cx="7461" cy="2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b="1"/>
                <a:t>T</a:t>
              </a:r>
              <a:r>
                <a:rPr lang="zh-CN" altLang="en-US" b="1"/>
                <a:t>his was primarily due to the May Day national holiday. Although work was scheduled</a:t>
              </a:r>
              <a:r>
                <a:rPr lang="en-US" altLang="zh-CN" b="1"/>
                <a:t> in the planning phase</a:t>
              </a:r>
              <a:r>
                <a:rPr lang="zh-CN" altLang="en-US" b="1"/>
                <a:t>, the break meant that our actual output did not meet the planned expectations for that period.</a:t>
              </a:r>
            </a:p>
          </p:txBody>
        </p:sp>
        <p:cxnSp>
          <p:nvCxnSpPr>
            <p:cNvPr id="22" name="曲线连接符 21"/>
            <p:cNvCxnSpPr>
              <a:stCxn id="11" idx="3"/>
            </p:cNvCxnSpPr>
            <p:nvPr/>
          </p:nvCxnSpPr>
          <p:spPr>
            <a:xfrm>
              <a:off x="15414" y="8557"/>
              <a:ext cx="4026" cy="38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7772400" y="584835"/>
            <a:ext cx="9144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</a:rPr>
              <a:t>Burn-down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</a:rPr>
              <a:t>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8578850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Current status of the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03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924800" y="647700"/>
            <a:ext cx="9144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</a:rPr>
              <a:t>Earned Value 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</a:rPr>
              <a:t>Analysis</a:t>
            </a:r>
          </a:p>
        </p:txBody>
      </p:sp>
      <p:graphicFrame>
        <p:nvGraphicFramePr>
          <p:cNvPr id="15" name="表格 14"/>
          <p:cNvGraphicFramePr/>
          <p:nvPr/>
        </p:nvGraphicFramePr>
        <p:xfrm>
          <a:off x="9144000" y="2152459"/>
          <a:ext cx="311150" cy="8477250"/>
        </p:xfrm>
        <a:graphic>
          <a:graphicData uri="http://schemas.openxmlformats.org/drawingml/2006/table">
            <a:tbl>
              <a:tblPr/>
              <a:tblGrid>
                <a:gridCol w="4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490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周末 (End of Week)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PV (计划价值)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EV (挣值)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 (实际成本)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SV (进度偏差)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CPI (成本指数)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SPI (进度指数)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12,763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15,954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12,086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2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27,121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28,717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24,172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1,595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3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39,884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43,075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36,258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4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52,647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63,815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48,345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11,168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5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66,906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71,792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60,431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4,886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6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79,769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74,982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72,517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-4,786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7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92,531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84,555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84,603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-7,977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8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108,485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106,891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96,689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-1,594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9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122,849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122,849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108,775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10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132,416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135,606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120,862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11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146,774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146,774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132,948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12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159,537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159,537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145,034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/>
          <p:nvPr>
            <p:custDataLst>
              <p:tags r:id="rId1"/>
            </p:custDataLst>
          </p:nvPr>
        </p:nvGraphicFramePr>
        <p:xfrm>
          <a:off x="3581400" y="2247900"/>
          <a:ext cx="10970895" cy="6012180"/>
        </p:xfrm>
        <a:graphic>
          <a:graphicData uri="http://schemas.openxmlformats.org/drawingml/2006/table">
            <a:tbl>
              <a:tblPr firstRow="1" bandRow="1">
                <a:tableStyleId>{BFEE85FC-D8BA-430F-960B-850994E0F674}</a:tableStyleId>
              </a:tblPr>
              <a:tblGrid>
                <a:gridCol w="1416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7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2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625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862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End of Week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PV 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EV 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 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SV 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CPI 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SPI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12,763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15,954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12,908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2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27,121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28,717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25,815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1,595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1.06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3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39,884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43,075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38,723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1.08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4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52,647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63,815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51,630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11,168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5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66,906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71,792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64,538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4,886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1.07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6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79,769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74,982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77,445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-4,786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0.97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7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92,531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84,555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90,353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-7,977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8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108,485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106,891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103,260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-1,594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1.03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0.99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9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122,849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122,849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116,168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1.06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10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132,416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135,606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129,075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1.02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11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146,774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146,774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141,983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1.03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12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159,537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159,537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154,890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1.03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8578850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Current status of the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03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72400" y="584835"/>
            <a:ext cx="9144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</a:rPr>
              <a:t>Earned Value (PV, EV, AC) Chart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963400" y="3989705"/>
            <a:ext cx="570547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 b="1"/>
              <a:t> </a:t>
            </a:r>
            <a:r>
              <a:rPr lang="en-US" sz="2400" b="1"/>
              <a:t>T</a:t>
            </a:r>
            <a:r>
              <a:rPr sz="2400" b="1"/>
              <a:t>he AC curve finishes just slightly below the EV curve. This visually demonstrates that the project was completed with excellent fiscal discipline, resulting in a modest but important cost saving.</a:t>
            </a:r>
          </a:p>
        </p:txBody>
      </p:sp>
      <p:graphicFrame>
        <p:nvGraphicFramePr>
          <p:cNvPr id="15" name="表格 14"/>
          <p:cNvGraphicFramePr/>
          <p:nvPr/>
        </p:nvGraphicFramePr>
        <p:xfrm>
          <a:off x="9144000" y="2152459"/>
          <a:ext cx="311150" cy="8477250"/>
        </p:xfrm>
        <a:graphic>
          <a:graphicData uri="http://schemas.openxmlformats.org/drawingml/2006/table">
            <a:tbl>
              <a:tblPr/>
              <a:tblGrid>
                <a:gridCol w="4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490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周末 (End of Week)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PV (计划价值)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EV (挣值)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 (实际成本)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SV (进度偏差)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CPI (成本指数)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SPI (进度指数)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12,763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15,954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12,086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2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27,121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28,717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24,172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1,595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3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39,884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43,075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36,258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4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52,647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63,815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48,345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11,168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5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66,906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71,792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60,431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4,886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6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79,769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74,982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72,517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-4,786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7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92,531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84,555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84,603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-7,977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8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108,485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106,891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96,689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-1,594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9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122,849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122,849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108,775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10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132,416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135,606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120,862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11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146,774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146,774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132,948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12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159,537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159,537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145,034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图片 7" descr="Code_Generated_Image (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790700"/>
            <a:ext cx="114300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8578850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Current status of the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03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72400" y="584835"/>
            <a:ext cx="9144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</a:rPr>
              <a:t>Earned Value (PV, EV, AC) Chart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039600" y="3543300"/>
            <a:ext cx="570547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/>
              <a:t>The CPI and SPI</a:t>
            </a:r>
            <a:r>
              <a:rPr sz="2400" b="1"/>
              <a:t> starts strong, but </a:t>
            </a:r>
            <a:r>
              <a:rPr lang="en-US" sz="2400" b="1"/>
              <a:t>it</a:t>
            </a:r>
            <a:r>
              <a:rPr sz="2400" b="1"/>
              <a:t> dips to just under 1.0 during weeks 6 and 7. This accurately reflects the slightly increased cost associated with getting the schedule back on track. </a:t>
            </a:r>
          </a:p>
          <a:p>
            <a:r>
              <a:rPr sz="2400" b="1"/>
              <a:t>The key takeaway is that </a:t>
            </a:r>
            <a:r>
              <a:rPr lang="en-US" sz="2400" b="1"/>
              <a:t>our</a:t>
            </a:r>
            <a:r>
              <a:rPr sz="2400" b="1"/>
              <a:t> team quickly corrected this, bringing the CPI back above 1.0 for the remainder of the project.</a:t>
            </a:r>
          </a:p>
        </p:txBody>
      </p:sp>
      <p:graphicFrame>
        <p:nvGraphicFramePr>
          <p:cNvPr id="15" name="表格 14"/>
          <p:cNvGraphicFramePr/>
          <p:nvPr/>
        </p:nvGraphicFramePr>
        <p:xfrm>
          <a:off x="9144000" y="2152459"/>
          <a:ext cx="311150" cy="8477250"/>
        </p:xfrm>
        <a:graphic>
          <a:graphicData uri="http://schemas.openxmlformats.org/drawingml/2006/table">
            <a:tbl>
              <a:tblPr/>
              <a:tblGrid>
                <a:gridCol w="4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490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周末 (End of Week)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PV (计划价值)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EV (挣值)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 (实际成本)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SV (进度偏差)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CPI (成本指数)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SPI (进度指数)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12,763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15,954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12,086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2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27,121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28,717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24,172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1,595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3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39,884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43,075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36,258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4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52,647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63,815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48,345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11,168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5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66,906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71,792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60,431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4,886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6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79,769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74,982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72,517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-4,786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7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92,531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84,555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84,603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-7,977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8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108,485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106,891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96,689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-1,594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9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122,849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122,849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108,775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10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132,416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135,606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120,862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3,191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11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146,774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146,774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132,948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Week 12</a:t>
                      </a:r>
                      <a:endParaRPr lang="en-US" altLang="en-US" sz="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159,537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159,537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145,034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图片 7" descr="Code_Generated_Image (2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866900"/>
            <a:ext cx="114300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-743770" y="-619596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05774" y="8593798"/>
            <a:ext cx="805901" cy="804894"/>
          </a:xfrm>
          <a:custGeom>
            <a:avLst/>
            <a:gdLst/>
            <a:ahLst/>
            <a:cxnLst/>
            <a:rect l="l" t="t" r="r" b="b"/>
            <a:pathLst>
              <a:path w="805901" h="804894">
                <a:moveTo>
                  <a:pt x="0" y="0"/>
                </a:moveTo>
                <a:lnTo>
                  <a:pt x="805901" y="0"/>
                </a:lnTo>
                <a:lnTo>
                  <a:pt x="805901" y="804894"/>
                </a:lnTo>
                <a:lnTo>
                  <a:pt x="0" y="804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182513" flipH="1" flipV="1">
            <a:off x="1536532" y="694832"/>
            <a:ext cx="6310650" cy="8249215"/>
          </a:xfrm>
          <a:custGeom>
            <a:avLst/>
            <a:gdLst/>
            <a:ahLst/>
            <a:cxnLst/>
            <a:rect l="l" t="t" r="r" b="b"/>
            <a:pathLst>
              <a:path w="6310650" h="8249215">
                <a:moveTo>
                  <a:pt x="6310650" y="8249215"/>
                </a:moveTo>
                <a:lnTo>
                  <a:pt x="0" y="8249215"/>
                </a:lnTo>
                <a:lnTo>
                  <a:pt x="0" y="0"/>
                </a:lnTo>
                <a:lnTo>
                  <a:pt x="6310650" y="0"/>
                </a:lnTo>
                <a:lnTo>
                  <a:pt x="6310650" y="8249215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5483" y="2535189"/>
            <a:ext cx="8129260" cy="4704809"/>
          </a:xfrm>
          <a:custGeom>
            <a:avLst/>
            <a:gdLst/>
            <a:ahLst/>
            <a:cxnLst/>
            <a:rect l="l" t="t" r="r" b="b"/>
            <a:pathLst>
              <a:path w="8129260" h="4704809">
                <a:moveTo>
                  <a:pt x="0" y="0"/>
                </a:moveTo>
                <a:lnTo>
                  <a:pt x="8129260" y="0"/>
                </a:lnTo>
                <a:lnTo>
                  <a:pt x="8129260" y="4704810"/>
                </a:lnTo>
                <a:lnTo>
                  <a:pt x="0" y="4704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894078" y="6136474"/>
            <a:ext cx="4914012" cy="210528"/>
            <a:chOff x="0" y="0"/>
            <a:chExt cx="1072881" cy="459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2881" cy="45965"/>
            </a:xfrm>
            <a:custGeom>
              <a:avLst/>
              <a:gdLst/>
              <a:ahLst/>
              <a:cxnLst/>
              <a:rect l="l" t="t" r="r" b="b"/>
              <a:pathLst>
                <a:path w="1072881" h="45965">
                  <a:moveTo>
                    <a:pt x="0" y="0"/>
                  </a:moveTo>
                  <a:lnTo>
                    <a:pt x="1072881" y="0"/>
                  </a:lnTo>
                  <a:lnTo>
                    <a:pt x="1072881" y="45965"/>
                  </a:lnTo>
                  <a:lnTo>
                    <a:pt x="0" y="45965"/>
                  </a:lnTo>
                  <a:close/>
                </a:path>
              </a:pathLst>
            </a:custGeom>
            <a:solidFill>
              <a:srgbClr val="FFBD59">
                <a:alpha val="3098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72881" cy="74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471286" y="2458989"/>
            <a:ext cx="2337439" cy="184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890"/>
              </a:lnSpc>
            </a:pPr>
            <a:r>
              <a:rPr lang="en-US" sz="11545" b="1" spc="-184" dirty="0">
                <a:solidFill>
                  <a:srgbClr val="FFBD59"/>
                </a:solidFill>
                <a:latin typeface="Abadi" panose="020B0604020104020204" pitchFamily="34" charset="0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/04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21470" y="5044440"/>
            <a:ext cx="7586980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Project Management Result Summary</a:t>
            </a:r>
          </a:p>
        </p:txBody>
      </p:sp>
      <p:pic>
        <p:nvPicPr>
          <p:cNvPr id="28" name="图片 27" descr="你的段落文字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800" y="2928620"/>
            <a:ext cx="2825750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9393555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Project Management Result Summary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04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2115800" y="3086100"/>
            <a:ext cx="5639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During the development phase, </a:t>
            </a:r>
            <a:r>
              <a:rPr lang="en-US" altLang="zh-CN" b="1"/>
              <a:t>4</a:t>
            </a:r>
            <a:r>
              <a:rPr lang="en-US" altLang="zh-CN"/>
              <a:t> authors have pushed </a:t>
            </a:r>
            <a:r>
              <a:rPr lang="en-US" altLang="zh-CN" b="1"/>
              <a:t>54</a:t>
            </a:r>
            <a:r>
              <a:rPr lang="en-US" altLang="zh-CN"/>
              <a:t> commits to all branches.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3400" y="4076700"/>
            <a:ext cx="6043295" cy="3060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1409700"/>
            <a:ext cx="6096000" cy="8083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790700"/>
            <a:ext cx="5410200" cy="7169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-743770" y="-619596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182513" flipH="1" flipV="1">
            <a:off x="10419275" y="816221"/>
            <a:ext cx="6310650" cy="8249215"/>
          </a:xfrm>
          <a:custGeom>
            <a:avLst/>
            <a:gdLst/>
            <a:ahLst/>
            <a:cxnLst/>
            <a:rect l="l" t="t" r="r" b="b"/>
            <a:pathLst>
              <a:path w="6310650" h="8249215">
                <a:moveTo>
                  <a:pt x="6310650" y="8249215"/>
                </a:moveTo>
                <a:lnTo>
                  <a:pt x="0" y="8249215"/>
                </a:lnTo>
                <a:lnTo>
                  <a:pt x="0" y="0"/>
                </a:lnTo>
                <a:lnTo>
                  <a:pt x="6310650" y="0"/>
                </a:lnTo>
                <a:lnTo>
                  <a:pt x="6310650" y="8249215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87663" y="2067136"/>
            <a:ext cx="8091925" cy="5580276"/>
          </a:xfrm>
          <a:custGeom>
            <a:avLst/>
            <a:gdLst/>
            <a:ahLst/>
            <a:cxnLst/>
            <a:rect l="l" t="t" r="r" b="b"/>
            <a:pathLst>
              <a:path w="8091925" h="5580276">
                <a:moveTo>
                  <a:pt x="0" y="0"/>
                </a:moveTo>
                <a:lnTo>
                  <a:pt x="8091926" y="0"/>
                </a:lnTo>
                <a:lnTo>
                  <a:pt x="8091926" y="5580276"/>
                </a:lnTo>
                <a:lnTo>
                  <a:pt x="0" y="5580276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8" name="AutoShape 8"/>
          <p:cNvSpPr/>
          <p:nvPr>
            <p:custDataLst>
              <p:tags r:id="rId1"/>
            </p:custDataLst>
          </p:nvPr>
        </p:nvSpPr>
        <p:spPr>
          <a:xfrm>
            <a:off x="2694960" y="7384043"/>
            <a:ext cx="607969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AutoShape 9"/>
          <p:cNvSpPr/>
          <p:nvPr>
            <p:custDataLst>
              <p:tags r:id="rId2"/>
            </p:custDataLst>
          </p:nvPr>
        </p:nvSpPr>
        <p:spPr>
          <a:xfrm>
            <a:off x="2706314" y="8249453"/>
            <a:ext cx="607969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" name="AutoShape 10"/>
          <p:cNvSpPr/>
          <p:nvPr>
            <p:custDataLst>
              <p:tags r:id="rId3"/>
            </p:custDataLst>
          </p:nvPr>
        </p:nvSpPr>
        <p:spPr>
          <a:xfrm>
            <a:off x="2694960" y="9114484"/>
            <a:ext cx="607969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" name="TextBox 13"/>
          <p:cNvSpPr txBox="1"/>
          <p:nvPr>
            <p:custDataLst>
              <p:tags r:id="rId4"/>
            </p:custDataLst>
          </p:nvPr>
        </p:nvSpPr>
        <p:spPr>
          <a:xfrm>
            <a:off x="3504565" y="6870065"/>
            <a:ext cx="4993005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000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Size estimation of the course project</a:t>
            </a:r>
          </a:p>
        </p:txBody>
      </p:sp>
      <p:sp>
        <p:nvSpPr>
          <p:cNvPr id="14" name="TextBox 14"/>
          <p:cNvSpPr txBox="1"/>
          <p:nvPr>
            <p:custDataLst>
              <p:tags r:id="rId5"/>
            </p:custDataLst>
          </p:nvPr>
        </p:nvSpPr>
        <p:spPr>
          <a:xfrm>
            <a:off x="3515360" y="7735570"/>
            <a:ext cx="5531485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000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Cost estimation of the course project</a:t>
            </a:r>
          </a:p>
        </p:txBody>
      </p:sp>
      <p:sp>
        <p:nvSpPr>
          <p:cNvPr id="15" name="TextBox 15"/>
          <p:cNvSpPr txBox="1"/>
          <p:nvPr>
            <p:custDataLst>
              <p:tags r:id="rId6"/>
            </p:custDataLst>
          </p:nvPr>
        </p:nvSpPr>
        <p:spPr>
          <a:xfrm>
            <a:off x="3503930" y="8600440"/>
            <a:ext cx="6280150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000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Economic evaluation of the course project</a:t>
            </a:r>
          </a:p>
        </p:txBody>
      </p:sp>
      <p:sp>
        <p:nvSpPr>
          <p:cNvPr id="18" name="TextBox 18"/>
          <p:cNvSpPr txBox="1"/>
          <p:nvPr>
            <p:custDataLst>
              <p:tags r:id="rId7"/>
            </p:custDataLst>
          </p:nvPr>
        </p:nvSpPr>
        <p:spPr>
          <a:xfrm>
            <a:off x="2694960" y="6699538"/>
            <a:ext cx="715650" cy="79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5"/>
              </a:lnSpc>
            </a:pPr>
            <a:r>
              <a:rPr lang="en-US" sz="4400" b="1" spc="-186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04</a:t>
            </a:r>
          </a:p>
        </p:txBody>
      </p:sp>
      <p:sp>
        <p:nvSpPr>
          <p:cNvPr id="19" name="TextBox 19"/>
          <p:cNvSpPr txBox="1"/>
          <p:nvPr>
            <p:custDataLst>
              <p:tags r:id="rId8"/>
            </p:custDataLst>
          </p:nvPr>
        </p:nvSpPr>
        <p:spPr>
          <a:xfrm>
            <a:off x="2706314" y="7564948"/>
            <a:ext cx="715650" cy="79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5"/>
              </a:lnSpc>
            </a:pPr>
            <a:r>
              <a:rPr lang="en-US" sz="4400" b="1" spc="-186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05</a:t>
            </a:r>
          </a:p>
        </p:txBody>
      </p:sp>
      <p:sp>
        <p:nvSpPr>
          <p:cNvPr id="20" name="TextBox 20"/>
          <p:cNvSpPr txBox="1"/>
          <p:nvPr>
            <p:custDataLst>
              <p:tags r:id="rId9"/>
            </p:custDataLst>
          </p:nvPr>
        </p:nvSpPr>
        <p:spPr>
          <a:xfrm>
            <a:off x="2694960" y="8429978"/>
            <a:ext cx="715650" cy="79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5"/>
              </a:lnSpc>
            </a:pPr>
            <a:r>
              <a:rPr lang="en-US" sz="4400" b="1" spc="-186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06</a:t>
            </a:r>
          </a:p>
        </p:txBody>
      </p:sp>
      <p:pic>
        <p:nvPicPr>
          <p:cNvPr id="28" name="图片 27" descr="你的段落文字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144000" y="504190"/>
            <a:ext cx="2825750" cy="1329690"/>
          </a:xfrm>
          <a:prstGeom prst="rect">
            <a:avLst/>
          </a:prstGeom>
        </p:spPr>
      </p:pic>
      <p:sp>
        <p:nvSpPr>
          <p:cNvPr id="29" name="Freeform 13"/>
          <p:cNvSpPr/>
          <p:nvPr/>
        </p:nvSpPr>
        <p:spPr>
          <a:xfrm>
            <a:off x="1156335" y="1280160"/>
            <a:ext cx="7628255" cy="682625"/>
          </a:xfrm>
          <a:custGeom>
            <a:avLst/>
            <a:gdLst/>
            <a:ahLst/>
            <a:cxnLst/>
            <a:rect l="l" t="t" r="r" b="b"/>
            <a:pathLst>
              <a:path w="630757" h="145021">
                <a:moveTo>
                  <a:pt x="0" y="0"/>
                </a:moveTo>
                <a:lnTo>
                  <a:pt x="630757" y="0"/>
                </a:lnTo>
                <a:lnTo>
                  <a:pt x="630757" y="145021"/>
                </a:lnTo>
                <a:lnTo>
                  <a:pt x="0" y="145021"/>
                </a:lnTo>
                <a:close/>
              </a:path>
            </a:pathLst>
          </a:custGeom>
          <a:solidFill>
            <a:srgbClr val="EF9F27"/>
          </a:solidFill>
        </p:spPr>
      </p:sp>
      <p:sp>
        <p:nvSpPr>
          <p:cNvPr id="49" name="Freeform 13"/>
          <p:cNvSpPr/>
          <p:nvPr/>
        </p:nvSpPr>
        <p:spPr>
          <a:xfrm>
            <a:off x="1219200" y="5779135"/>
            <a:ext cx="7628255" cy="682625"/>
          </a:xfrm>
          <a:custGeom>
            <a:avLst/>
            <a:gdLst/>
            <a:ahLst/>
            <a:cxnLst/>
            <a:rect l="l" t="t" r="r" b="b"/>
            <a:pathLst>
              <a:path w="630757" h="145021">
                <a:moveTo>
                  <a:pt x="0" y="0"/>
                </a:moveTo>
                <a:lnTo>
                  <a:pt x="630757" y="0"/>
                </a:lnTo>
                <a:lnTo>
                  <a:pt x="630757" y="145021"/>
                </a:lnTo>
                <a:lnTo>
                  <a:pt x="0" y="145021"/>
                </a:lnTo>
                <a:close/>
              </a:path>
            </a:pathLst>
          </a:custGeom>
          <a:solidFill>
            <a:srgbClr val="EF9F27"/>
          </a:solidFill>
        </p:spPr>
      </p:sp>
      <p:sp>
        <p:nvSpPr>
          <p:cNvPr id="50" name="AutoShape 8"/>
          <p:cNvSpPr/>
          <p:nvPr>
            <p:custDataLst>
              <p:tags r:id="rId10"/>
            </p:custDataLst>
          </p:nvPr>
        </p:nvSpPr>
        <p:spPr>
          <a:xfrm>
            <a:off x="2695595" y="2749178"/>
            <a:ext cx="607969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1" name="AutoShape 9"/>
          <p:cNvSpPr/>
          <p:nvPr>
            <p:custDataLst>
              <p:tags r:id="rId11"/>
            </p:custDataLst>
          </p:nvPr>
        </p:nvSpPr>
        <p:spPr>
          <a:xfrm>
            <a:off x="2706949" y="3614588"/>
            <a:ext cx="607969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2" name="AutoShape 10"/>
          <p:cNvSpPr/>
          <p:nvPr>
            <p:custDataLst>
              <p:tags r:id="rId12"/>
            </p:custDataLst>
          </p:nvPr>
        </p:nvSpPr>
        <p:spPr>
          <a:xfrm>
            <a:off x="2695595" y="4479619"/>
            <a:ext cx="607969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3" name="TextBox 13"/>
          <p:cNvSpPr txBox="1"/>
          <p:nvPr>
            <p:custDataLst>
              <p:tags r:id="rId13"/>
            </p:custDataLst>
          </p:nvPr>
        </p:nvSpPr>
        <p:spPr>
          <a:xfrm>
            <a:off x="3505082" y="2235189"/>
            <a:ext cx="2782440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000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Brief introduction</a:t>
            </a:r>
          </a:p>
        </p:txBody>
      </p:sp>
      <p:sp>
        <p:nvSpPr>
          <p:cNvPr id="54" name="TextBox 14"/>
          <p:cNvSpPr txBox="1"/>
          <p:nvPr>
            <p:custDataLst>
              <p:tags r:id="rId14"/>
            </p:custDataLst>
          </p:nvPr>
        </p:nvSpPr>
        <p:spPr>
          <a:xfrm>
            <a:off x="3352800" y="3051810"/>
            <a:ext cx="5882005" cy="425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Summary of the biweekly reports and milestone meetings</a:t>
            </a:r>
          </a:p>
        </p:txBody>
      </p:sp>
      <p:sp>
        <p:nvSpPr>
          <p:cNvPr id="55" name="TextBox 15"/>
          <p:cNvSpPr txBox="1"/>
          <p:nvPr>
            <p:custDataLst>
              <p:tags r:id="rId15"/>
            </p:custDataLst>
          </p:nvPr>
        </p:nvSpPr>
        <p:spPr>
          <a:xfrm>
            <a:off x="3504565" y="3965575"/>
            <a:ext cx="3966210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000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Current status of the project(</a:t>
            </a:r>
          </a:p>
        </p:txBody>
      </p:sp>
      <p:sp>
        <p:nvSpPr>
          <p:cNvPr id="56" name="TextBox 18"/>
          <p:cNvSpPr txBox="1"/>
          <p:nvPr>
            <p:custDataLst>
              <p:tags r:id="rId16"/>
            </p:custDataLst>
          </p:nvPr>
        </p:nvSpPr>
        <p:spPr>
          <a:xfrm>
            <a:off x="2695595" y="2064673"/>
            <a:ext cx="715650" cy="79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5"/>
              </a:lnSpc>
            </a:pPr>
            <a:r>
              <a:rPr lang="en-US" sz="4400" b="1" spc="-186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01</a:t>
            </a:r>
          </a:p>
        </p:txBody>
      </p:sp>
      <p:sp>
        <p:nvSpPr>
          <p:cNvPr id="57" name="TextBox 19"/>
          <p:cNvSpPr txBox="1"/>
          <p:nvPr>
            <p:custDataLst>
              <p:tags r:id="rId17"/>
            </p:custDataLst>
          </p:nvPr>
        </p:nvSpPr>
        <p:spPr>
          <a:xfrm>
            <a:off x="2706949" y="2930083"/>
            <a:ext cx="715650" cy="79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5"/>
              </a:lnSpc>
            </a:pPr>
            <a:r>
              <a:rPr lang="en-US" sz="4400" b="1" spc="-186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02</a:t>
            </a:r>
          </a:p>
        </p:txBody>
      </p:sp>
      <p:sp>
        <p:nvSpPr>
          <p:cNvPr id="58" name="TextBox 20"/>
          <p:cNvSpPr txBox="1"/>
          <p:nvPr>
            <p:custDataLst>
              <p:tags r:id="rId18"/>
            </p:custDataLst>
          </p:nvPr>
        </p:nvSpPr>
        <p:spPr>
          <a:xfrm>
            <a:off x="2695595" y="3795113"/>
            <a:ext cx="715650" cy="79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5"/>
              </a:lnSpc>
            </a:pPr>
            <a:r>
              <a:rPr lang="en-US" sz="4400" b="1" spc="-186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03</a:t>
            </a:r>
          </a:p>
        </p:txBody>
      </p:sp>
      <p:sp>
        <p:nvSpPr>
          <p:cNvPr id="59" name="AutoShape 11"/>
          <p:cNvSpPr/>
          <p:nvPr>
            <p:custDataLst>
              <p:tags r:id="rId19"/>
            </p:custDataLst>
          </p:nvPr>
        </p:nvSpPr>
        <p:spPr>
          <a:xfrm>
            <a:off x="2706949" y="5388173"/>
            <a:ext cx="607969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0" name="TextBox 16"/>
          <p:cNvSpPr txBox="1"/>
          <p:nvPr>
            <p:custDataLst>
              <p:tags r:id="rId20"/>
            </p:custDataLst>
          </p:nvPr>
        </p:nvSpPr>
        <p:spPr>
          <a:xfrm>
            <a:off x="3515995" y="4874260"/>
            <a:ext cx="6035675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000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Project Management Result Summary</a:t>
            </a:r>
          </a:p>
        </p:txBody>
      </p:sp>
      <p:sp>
        <p:nvSpPr>
          <p:cNvPr id="61" name="TextBox 21"/>
          <p:cNvSpPr txBox="1"/>
          <p:nvPr>
            <p:custDataLst>
              <p:tags r:id="rId21"/>
            </p:custDataLst>
          </p:nvPr>
        </p:nvSpPr>
        <p:spPr>
          <a:xfrm>
            <a:off x="2706949" y="4703666"/>
            <a:ext cx="715649" cy="79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5"/>
              </a:lnSpc>
            </a:pPr>
            <a:r>
              <a:rPr lang="en-US" sz="4400" b="1" spc="-186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04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295400" y="1299845"/>
            <a:ext cx="5666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Project Management Summary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295400" y="5800090"/>
            <a:ext cx="5666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Project Economics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9393555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Project Management Result Summary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04</a:t>
            </a:r>
          </a:p>
        </p:txBody>
      </p:sp>
      <p:graphicFrame>
        <p:nvGraphicFramePr>
          <p:cNvPr id="33" name="表格 32"/>
          <p:cNvGraphicFramePr/>
          <p:nvPr>
            <p:custDataLst>
              <p:tags r:id="rId1"/>
            </p:custDataLst>
          </p:nvPr>
        </p:nvGraphicFramePr>
        <p:xfrm>
          <a:off x="381000" y="1257300"/>
          <a:ext cx="8703310" cy="8484235"/>
        </p:xfrm>
        <a:graphic>
          <a:graphicData uri="http://schemas.openxmlformats.org/drawingml/2006/table">
            <a:tbl>
              <a:tblPr firstRow="1" bandRow="1">
                <a:tableStyleId>{BFEE85FC-D8BA-430F-960B-850994E0F674}</a:tableStyleId>
              </a:tblPr>
              <a:tblGrid>
                <a:gridCol w="1059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8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0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27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Name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Module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Task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Actual Working Hours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>
                          <a:sym typeface="+mn-ea"/>
                        </a:rPr>
                        <a:t>Planning Working Hours</a:t>
                      </a:r>
                      <a:endParaRPr lang="en-US" altLang="en-US" sz="1600"/>
                    </a:p>
                    <a:p>
                      <a:pPr indent="0">
                        <a:buNone/>
                      </a:pPr>
                      <a:endParaRPr lang="en-US" altLang="en-US" sz="1600"/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/>
                        <a:t>Boxuan Yang</a:t>
                      </a:r>
                      <a:endParaRPr lang="en-US" altLang="en-US" sz="1600" b="1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Project initiation &amp; Requirements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Kickoff Meeting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11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10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Marcket Analysis Report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3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RD——Introduction &amp; description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5.4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5.4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Design Document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Software Architecture Design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8.5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8.5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Frontend Design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client-end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15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20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Setup Environment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project init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Login Module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FE BE Test(FE)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21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18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13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Account Management Module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BE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10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10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Product Module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BE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15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20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Recommendation Module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BE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20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20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System Integration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Integration Planning&amp;Environment Setup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Final Regression Testing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Test Plan Development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2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2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213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End-to-End System Testing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E2E Test Planning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3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7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Deployment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Deployment Planning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7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10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039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Collect User feedback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Feedback Survey Design&amp;User Communication and Distribution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10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10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User Mannual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Introduction Section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7.5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7.5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Test Document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Unit&amp;Introduction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4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4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Project Management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Supervision&amp;Allocation &amp; milestone summary 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27.5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17.5</a:t>
                      </a:r>
                      <a:endParaRPr lang="en-US" altLang="en-US" sz="160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/>
                        <a:t>181.9</a:t>
                      </a:r>
                      <a:endParaRPr lang="en-US" altLang="en-US" sz="1600" b="1"/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/>
                        <a:t>194.9</a:t>
                      </a:r>
                      <a:endParaRPr lang="en-US" altLang="en-US" sz="1600" b="0"/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7" name="表格 36"/>
          <p:cNvGraphicFramePr/>
          <p:nvPr/>
        </p:nvGraphicFramePr>
        <p:xfrm>
          <a:off x="9372600" y="1409700"/>
          <a:ext cx="8703310" cy="8490585"/>
        </p:xfrm>
        <a:graphic>
          <a:graphicData uri="http://schemas.openxmlformats.org/drawingml/2006/table">
            <a:tbl>
              <a:tblPr firstRow="1" bandRow="1">
                <a:tableStyleId>{BFEE85FC-D8BA-430F-960B-850994E0F674}</a:tableStyleId>
              </a:tblPr>
              <a:tblGrid>
                <a:gridCol w="1059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1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05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Name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Task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>
                          <a:sym typeface="+mn-ea"/>
                        </a:rPr>
                        <a:t>Actual Working Hours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>
                          <a:sym typeface="+mn-ea"/>
                        </a:rPr>
                        <a:t>Planning Working Hours</a:t>
                      </a:r>
                      <a:endParaRPr lang="en-US" altLang="en-US" sz="1600"/>
                    </a:p>
                    <a:p>
                      <a:pPr indent="0">
                        <a:buNone/>
                      </a:pP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Calibri" panose="020F0502020204030204" charset="0"/>
                          <a:cs typeface="Calibri" panose="020F0502020204030204" charset="0"/>
                        </a:rPr>
                        <a:t>Wenqing Yan</a:t>
                      </a:r>
                      <a:endParaRPr lang="en-US" altLang="en-US" sz="1600" b="1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Project initiation &amp; Requirements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Operation Environment Specification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5.4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5.4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Design Document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User Interface design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8.5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8.5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Frontend Design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admin-end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Login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Test(BE)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Account Management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Test(BE)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3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4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Regression Testing 1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Regression Testing 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6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Product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Test(BE)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Transaction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BE ,Test(BE)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28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Regression Testing 2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Regression Testing 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6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Settle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FE ,Test(FE)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13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Regression Testing 3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Regression Testing 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Recommendation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Test(BE)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System Integration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Component Integration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Final Regression Testing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Test Case Execution Part 1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End-to-End System Testing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E2E Environment Configuration&amp;E2E Test Execution Part 1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Deployment 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Deployment Phase 1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4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User Mannual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Functional Guide Section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7.5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7.5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Test DOcument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Unit&amp;Regression Testing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13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13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Project Management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individual biweekly report &amp;project progress report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17.5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17.5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Calibri" panose="020F0502020204030204" charset="0"/>
                          <a:cs typeface="Calibri" panose="020F0502020204030204" charset="0"/>
                        </a:rPr>
                        <a:t>175.9</a:t>
                      </a:r>
                      <a:endParaRPr lang="en-US" altLang="en-US" sz="1600" b="1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194.9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rot="4189457">
            <a:off x="14632664" y="8422092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9393555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Project Management Result Summary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04</a:t>
            </a:r>
          </a:p>
        </p:txBody>
      </p:sp>
      <p:graphicFrame>
        <p:nvGraphicFramePr>
          <p:cNvPr id="33" name="表格 32"/>
          <p:cNvGraphicFramePr/>
          <p:nvPr>
            <p:custDataLst>
              <p:tags r:id="rId1"/>
            </p:custDataLst>
          </p:nvPr>
        </p:nvGraphicFramePr>
        <p:xfrm>
          <a:off x="381000" y="1257300"/>
          <a:ext cx="8703310" cy="8808085"/>
        </p:xfrm>
        <a:graphic>
          <a:graphicData uri="http://schemas.openxmlformats.org/drawingml/2006/table">
            <a:tbl>
              <a:tblPr firstRow="1" bandRow="1">
                <a:tableStyleId>{BFEE85FC-D8BA-430F-960B-850994E0F674}</a:tableStyleId>
              </a:tblPr>
              <a:tblGrid>
                <a:gridCol w="1059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2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5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Name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Task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>
                          <a:sym typeface="+mn-ea"/>
                        </a:rPr>
                        <a:t>Actual Working Hours</a:t>
                      </a:r>
                      <a:endParaRPr lang="en-US" altLang="en-US" sz="1600"/>
                    </a:p>
                    <a:p>
                      <a:pPr indent="0">
                        <a:buNone/>
                      </a:pP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>
                          <a:sym typeface="+mn-ea"/>
                        </a:rPr>
                        <a:t>Planning Working Hours</a:t>
                      </a:r>
                      <a:endParaRPr lang="en-US" altLang="en-US" sz="1600"/>
                    </a:p>
                    <a:p>
                      <a:pPr indent="0">
                        <a:buNone/>
                      </a:pP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Calibri" panose="020F0502020204030204" charset="0"/>
                          <a:cs typeface="Calibri" panose="020F0502020204030204" charset="0"/>
                        </a:rPr>
                        <a:t>Mingyang Han</a:t>
                      </a:r>
                      <a:endParaRPr lang="en-US" altLang="en-US" sz="1600" b="1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Project initiation &amp; Requirements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User Interview 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RD——Outer-system Interfaces &amp; Functional Requirements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10.8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10.8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Review &amp; confirm requirements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22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Design Document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API definitions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8.5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8.5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Setup Environment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FE framework and allocation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Account Management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FE,Test(FE)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14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Product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FE,Test(FE)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Transaction ModuleTransaction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FE,Test(FE)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16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Recommendation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FE,Test(FE)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13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AI Support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FE,Test(FE)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18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System Integration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Integration Testing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Final Regression Testing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Test Case Execution Part 2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End-to-End System Testing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E2E Test Execution Part 2&amp;E2E Issue Resolution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User Feedback 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Feedback Collection Part 1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924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User Mannual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Troubleshooting Section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7.5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Test Document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Unit&amp;End-to-End Testing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9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9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Project Management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individual biweekly report &amp; ppt preparation(SEE)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17.5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Calibri" panose="020F0502020204030204" charset="0"/>
                          <a:cs typeface="Calibri" panose="020F0502020204030204" charset="0"/>
                        </a:rPr>
                        <a:t>178.8</a:t>
                      </a:r>
                      <a:endParaRPr lang="en-US" altLang="en-US" sz="1600" b="1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197.3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5" name="表格 34"/>
          <p:cNvGraphicFramePr/>
          <p:nvPr/>
        </p:nvGraphicFramePr>
        <p:xfrm>
          <a:off x="9372600" y="1620520"/>
          <a:ext cx="8703310" cy="8460105"/>
        </p:xfrm>
        <a:graphic>
          <a:graphicData uri="http://schemas.openxmlformats.org/drawingml/2006/table">
            <a:tbl>
              <a:tblPr firstRow="1" bandRow="1">
                <a:tableStyleId>{BFEE85FC-D8BA-430F-960B-850994E0F674}</a:tableStyleId>
              </a:tblPr>
              <a:tblGrid>
                <a:gridCol w="1059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Name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Task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>
                          <a:sym typeface="+mn-ea"/>
                        </a:rPr>
                        <a:t>Actual Working Hours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>
                          <a:sym typeface="+mn-ea"/>
                        </a:rPr>
                        <a:t>Planning Working Hours</a:t>
                      </a:r>
                      <a:endParaRPr lang="en-US" altLang="en-US" sz="1600"/>
                    </a:p>
                    <a:p>
                      <a:pPr indent="0">
                        <a:buNone/>
                      </a:pP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Calibri" panose="020F0502020204030204" charset="0"/>
                          <a:cs typeface="Calibri" panose="020F0502020204030204" charset="0"/>
                        </a:rPr>
                        <a:t>Yongying Guan</a:t>
                      </a:r>
                      <a:endParaRPr lang="en-US" altLang="en-US" sz="1600" b="1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Project initiation &amp; Requirements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Scenarios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Non-functional Requirements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5.4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5.4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Design Document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System Architecture Design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8.5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8.5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BD-External Interface Design&amp;Data model&amp;DB schema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17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17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Setup Environment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BE framework and allocation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4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Settle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BE,Test(BE)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24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AI Support Module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BE,Test(BE)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30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25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Final Regression Testing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Defect Logging and Reporting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Deployment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Deployment Phase 2&amp; Smoke Testing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Collect User feedback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Feedback Collection Part 1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Feedback Data Compilation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User Mannual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Appendix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13.5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15.5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Test Document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Unit&amp;System Integration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Project Management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individual biweekly report &amp; milestone ppt preparation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19.5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17.5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1">
                          <a:latin typeface="Calibri" panose="020F0502020204030204" charset="0"/>
                          <a:cs typeface="Calibri" panose="020F0502020204030204" charset="0"/>
                        </a:rPr>
                        <a:t>177.9</a:t>
                      </a:r>
                      <a:endParaRPr lang="en-US" altLang="en-US" sz="1600" b="1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188.9</a:t>
                      </a:r>
                      <a:endParaRPr lang="en-US" alt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9393555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Project Management Result Summary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04</a:t>
            </a:r>
          </a:p>
        </p:txBody>
      </p:sp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2514600" y="2324100"/>
          <a:ext cx="12555855" cy="2989580"/>
        </p:xfrm>
        <a:graphic>
          <a:graphicData uri="http://schemas.openxmlformats.org/drawingml/2006/table">
            <a:tbl>
              <a:tblPr firstRow="1">
                <a:tableStyleId>{4C61FD5C-896A-4095-8AEA-4C8E8BA129BD}</a:tableStyleId>
              </a:tblPr>
              <a:tblGrid>
                <a:gridCol w="4185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5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5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600" b="1"/>
                        <a:t>Total Working </a:t>
                      </a: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600" b="1"/>
                        <a:t>Hours Dimension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/>
                        <a:t>Total Planning working hours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Labor Efficiency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8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/>
                        <a:t> </a:t>
                      </a:r>
                      <a:r>
                        <a:rPr lang="zh-CN" altLang="en-US" sz="3200" b="1">
                          <a:solidFill>
                            <a:srgbClr val="FFC000"/>
                          </a:solidFill>
                        </a:rPr>
                        <a:t>798h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2400" b="1"/>
                        <a:t>Total Actual working hours</a:t>
                      </a: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800"/>
                        <a:t> 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rgbClr val="FCDC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000" b="1">
                          <a:solidFill>
                            <a:srgbClr val="FFC000"/>
                          </a:solidFill>
                        </a:rPr>
                        <a:t>112</a:t>
                      </a:r>
                      <a:r>
                        <a:rPr lang="en-US" altLang="zh-CN" sz="4000" b="1">
                          <a:solidFill>
                            <a:srgbClr val="FFC00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8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/>
                        <a:t>181.9+175.9+178.8+177.9=</a:t>
                      </a:r>
                      <a:r>
                        <a:rPr lang="en-US" altLang="zh-CN" sz="2800" b="1">
                          <a:solidFill>
                            <a:srgbClr val="FFC000"/>
                          </a:solidFill>
                        </a:rPr>
                        <a:t>714.5h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2"/>
            </p:custDataLst>
          </p:nvPr>
        </p:nvGraphicFramePr>
        <p:xfrm>
          <a:off x="2438400" y="6210300"/>
          <a:ext cx="12555855" cy="2966720"/>
        </p:xfrm>
        <a:graphic>
          <a:graphicData uri="http://schemas.openxmlformats.org/drawingml/2006/table">
            <a:tbl>
              <a:tblPr firstRow="1">
                <a:tableStyleId>{4C61FD5C-896A-4095-8AEA-4C8E8BA129BD}</a:tableStyleId>
              </a:tblPr>
              <a:tblGrid>
                <a:gridCol w="4185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5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5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22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600" b="1"/>
                        <a:t>Total Task Points Dimension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/>
                        <a:t>Planning Task Points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Task Completion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8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/>
                        <a:t> </a:t>
                      </a:r>
                      <a:r>
                        <a:rPr lang="en-US" altLang="zh-CN" sz="3200" b="1">
                          <a:solidFill>
                            <a:srgbClr val="FFC000"/>
                          </a:solidFill>
                        </a:rPr>
                        <a:t>114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/>
                        <a:t>Actual Task Points Completion</a:t>
                      </a:r>
                    </a:p>
                  </a:txBody>
                  <a:tcPr>
                    <a:solidFill>
                      <a:srgbClr val="FCDC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000" b="1">
                          <a:solidFill>
                            <a:srgbClr val="FFC000"/>
                          </a:solidFill>
                        </a:rPr>
                        <a:t>1</a:t>
                      </a:r>
                      <a:r>
                        <a:rPr lang="en-US" altLang="zh-CN" sz="4000" b="1">
                          <a:solidFill>
                            <a:srgbClr val="FFC000"/>
                          </a:solidFill>
                        </a:rPr>
                        <a:t>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8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>
                          <a:solidFill>
                            <a:srgbClr val="FFC000"/>
                          </a:solidFill>
                        </a:rPr>
                        <a:t>114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-743770" y="-619596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05774" y="8593798"/>
            <a:ext cx="805901" cy="804894"/>
          </a:xfrm>
          <a:custGeom>
            <a:avLst/>
            <a:gdLst/>
            <a:ahLst/>
            <a:cxnLst/>
            <a:rect l="l" t="t" r="r" b="b"/>
            <a:pathLst>
              <a:path w="805901" h="804894">
                <a:moveTo>
                  <a:pt x="0" y="0"/>
                </a:moveTo>
                <a:lnTo>
                  <a:pt x="805901" y="0"/>
                </a:lnTo>
                <a:lnTo>
                  <a:pt x="805901" y="804894"/>
                </a:lnTo>
                <a:lnTo>
                  <a:pt x="0" y="804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182513" flipH="1" flipV="1">
            <a:off x="1536532" y="694832"/>
            <a:ext cx="6310650" cy="8249215"/>
          </a:xfrm>
          <a:custGeom>
            <a:avLst/>
            <a:gdLst/>
            <a:ahLst/>
            <a:cxnLst/>
            <a:rect l="l" t="t" r="r" b="b"/>
            <a:pathLst>
              <a:path w="6310650" h="8249215">
                <a:moveTo>
                  <a:pt x="6310650" y="8249215"/>
                </a:moveTo>
                <a:lnTo>
                  <a:pt x="0" y="8249215"/>
                </a:lnTo>
                <a:lnTo>
                  <a:pt x="0" y="0"/>
                </a:lnTo>
                <a:lnTo>
                  <a:pt x="6310650" y="0"/>
                </a:lnTo>
                <a:lnTo>
                  <a:pt x="6310650" y="8249215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5483" y="2535189"/>
            <a:ext cx="8129260" cy="4704809"/>
          </a:xfrm>
          <a:custGeom>
            <a:avLst/>
            <a:gdLst/>
            <a:ahLst/>
            <a:cxnLst/>
            <a:rect l="l" t="t" r="r" b="b"/>
            <a:pathLst>
              <a:path w="8129260" h="4704809">
                <a:moveTo>
                  <a:pt x="0" y="0"/>
                </a:moveTo>
                <a:lnTo>
                  <a:pt x="8129260" y="0"/>
                </a:lnTo>
                <a:lnTo>
                  <a:pt x="8129260" y="4704810"/>
                </a:lnTo>
                <a:lnTo>
                  <a:pt x="0" y="4704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894078" y="5655144"/>
            <a:ext cx="4914012" cy="210528"/>
            <a:chOff x="0" y="0"/>
            <a:chExt cx="1072881" cy="459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2881" cy="45965"/>
            </a:xfrm>
            <a:custGeom>
              <a:avLst/>
              <a:gdLst/>
              <a:ahLst/>
              <a:cxnLst/>
              <a:rect l="l" t="t" r="r" b="b"/>
              <a:pathLst>
                <a:path w="1072881" h="45965">
                  <a:moveTo>
                    <a:pt x="0" y="0"/>
                  </a:moveTo>
                  <a:lnTo>
                    <a:pt x="1072881" y="0"/>
                  </a:lnTo>
                  <a:lnTo>
                    <a:pt x="1072881" y="45965"/>
                  </a:lnTo>
                  <a:lnTo>
                    <a:pt x="0" y="45965"/>
                  </a:lnTo>
                  <a:close/>
                </a:path>
              </a:pathLst>
            </a:custGeom>
            <a:solidFill>
              <a:srgbClr val="FFBD59">
                <a:alpha val="3098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72881" cy="74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471286" y="2458989"/>
            <a:ext cx="2337439" cy="184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890"/>
              </a:lnSpc>
            </a:pPr>
            <a:r>
              <a:rPr lang="en-US" sz="11545" b="1" spc="-184" dirty="0">
                <a:solidFill>
                  <a:srgbClr val="FFBD59"/>
                </a:solidFill>
                <a:latin typeface="Abadi" panose="020B0604020104020204" pitchFamily="34" charset="0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/05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63000" y="4610100"/>
            <a:ext cx="8086090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Size estimation of the course project</a:t>
            </a:r>
          </a:p>
        </p:txBody>
      </p:sp>
      <p:pic>
        <p:nvPicPr>
          <p:cNvPr id="28" name="图片 27" descr="你的段落文字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800" y="2928620"/>
            <a:ext cx="2825750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9393555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Size estimation of the course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05</a:t>
            </a:r>
          </a:p>
        </p:txBody>
      </p:sp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632664" y="8422092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4B0A97-ADBA-40C7-AEFA-9CD21E374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572" y="1435970"/>
            <a:ext cx="9838273" cy="63251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63C01F3-7342-48A0-A0D1-94D29CE63C35}"/>
              </a:ext>
            </a:extLst>
          </p:cNvPr>
          <p:cNvGraphicFramePr>
            <a:graphicFrameLocks noGrp="1"/>
          </p:cNvGraphicFramePr>
          <p:nvPr/>
        </p:nvGraphicFramePr>
        <p:xfrm>
          <a:off x="803760" y="2385971"/>
          <a:ext cx="10163896" cy="7004217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3170733">
                  <a:extLst>
                    <a:ext uri="{9D8B030D-6E8A-4147-A177-3AD203B41FA5}">
                      <a16:colId xmlns:a16="http://schemas.microsoft.com/office/drawing/2014/main" val="1099324344"/>
                    </a:ext>
                  </a:extLst>
                </a:gridCol>
                <a:gridCol w="1217519">
                  <a:extLst>
                    <a:ext uri="{9D8B030D-6E8A-4147-A177-3AD203B41FA5}">
                      <a16:colId xmlns:a16="http://schemas.microsoft.com/office/drawing/2014/main" val="3046791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53725493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490741065"/>
                    </a:ext>
                  </a:extLst>
                </a:gridCol>
                <a:gridCol w="3337244">
                  <a:extLst>
                    <a:ext uri="{9D8B030D-6E8A-4147-A177-3AD203B41FA5}">
                      <a16:colId xmlns:a16="http://schemas.microsoft.com/office/drawing/2014/main" val="2108076208"/>
                    </a:ext>
                  </a:extLst>
                </a:gridCol>
              </a:tblGrid>
              <a:tr h="180395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 Name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DETs Count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RETs Count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Complexity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UFP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3538891076"/>
                  </a:ext>
                </a:extLst>
              </a:tr>
              <a:tr h="369229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ILF1: Customer_Info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4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2402404300"/>
                  </a:ext>
                </a:extLst>
              </a:tr>
              <a:tr h="369229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ILF2: Admin_Info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4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1223836638"/>
                  </a:ext>
                </a:extLst>
              </a:tr>
              <a:tr h="444026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ILF3: Trading_Account_Info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6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917107848"/>
                  </a:ext>
                </a:extLst>
              </a:tr>
              <a:tr h="490504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ILF4: Bankcard_Info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5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1448320840"/>
                  </a:ext>
                </a:extLst>
              </a:tr>
              <a:tr h="444026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ILF5: Product_Info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5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3996942776"/>
                  </a:ext>
                </a:extLst>
              </a:tr>
              <a:tr h="369229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ILF6: NetValue_Info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3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1576254829"/>
                  </a:ext>
                </a:extLst>
              </a:tr>
              <a:tr h="369229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ILF7: System_Status_Info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3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1809034666"/>
                  </a:ext>
                </a:extLst>
              </a:tr>
              <a:tr h="369229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ILF8: Subscription_Records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5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1081191650"/>
                  </a:ext>
                </a:extLst>
              </a:tr>
              <a:tr h="369229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ILF9: Redemption_Records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6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3937941762"/>
                  </a:ext>
                </a:extLst>
              </a:tr>
              <a:tr h="444026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ILF10: Holding_Info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6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1104632453"/>
                  </a:ext>
                </a:extLst>
              </a:tr>
              <a:tr h="369229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ILF11: Transaction_Log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9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2257057694"/>
                  </a:ext>
                </a:extLst>
              </a:tr>
              <a:tr h="490504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ILF12: Recommendation_Log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5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3950843751"/>
                  </a:ext>
                </a:extLst>
              </a:tr>
              <a:tr h="490504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ILF13: Chatbot_Query_Log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5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3208007227"/>
                  </a:ext>
                </a:extLst>
              </a:tr>
              <a:tr h="663592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ILF14: Knowledge_Base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</a:t>
                      </a: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721619600"/>
                  </a:ext>
                </a:extLst>
              </a:tr>
              <a:tr h="180395"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ILF Subtotal</a:t>
                      </a:r>
                      <a:endParaRPr lang="en-US" sz="2000">
                        <a:effectLst/>
                      </a:endParaRP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endParaRPr lang="zh-CN" altLang="en-US" sz="2000">
                        <a:effectLst/>
                      </a:endParaRP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endParaRPr lang="zh-CN" altLang="en-US" sz="2000">
                        <a:effectLst/>
                      </a:endParaRP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endParaRPr lang="zh-CN" altLang="en-US" sz="2000">
                        <a:effectLst/>
                      </a:endParaRPr>
                    </a:p>
                  </a:txBody>
                  <a:tcPr marL="19017" marR="19017" marT="9508" marB="9508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effectLst/>
                        </a:rPr>
                        <a:t>98</a:t>
                      </a:r>
                      <a:endParaRPr lang="zh-CN" altLang="en-US" sz="2000">
                        <a:effectLst/>
                      </a:endParaRPr>
                    </a:p>
                  </a:txBody>
                  <a:tcPr marL="19017" marR="19017" marT="9508" marB="9508" anchor="ctr"/>
                </a:tc>
                <a:extLst>
                  <a:ext uri="{0D108BD9-81ED-4DB2-BD59-A6C34878D82A}">
                    <a16:rowId xmlns:a16="http://schemas.microsoft.com/office/drawing/2014/main" val="270522196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9BDAE26-D1FD-49DD-8F2A-FBC3BF6B1556}"/>
              </a:ext>
            </a:extLst>
          </p:cNvPr>
          <p:cNvGraphicFramePr>
            <a:graphicFrameLocks noGrp="1"/>
          </p:cNvGraphicFramePr>
          <p:nvPr/>
        </p:nvGraphicFramePr>
        <p:xfrm>
          <a:off x="8839200" y="2141906"/>
          <a:ext cx="7848600" cy="1645920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85404523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51458371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9238894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0619454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46814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EIF Name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DETs Count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RETs Count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Complexity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UFP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483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EIF1: Data_Center_Market_Data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39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EIF Subtotal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effectLst/>
                        </a:rPr>
                        <a:t>5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89898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ED96BE9-72CA-4F82-B77B-6805E080A43F}"/>
              </a:ext>
            </a:extLst>
          </p:cNvPr>
          <p:cNvGraphicFramePr>
            <a:graphicFrameLocks noGrp="1"/>
          </p:cNvGraphicFramePr>
          <p:nvPr/>
        </p:nvGraphicFramePr>
        <p:xfrm>
          <a:off x="8834284" y="3980644"/>
          <a:ext cx="9342036" cy="5727030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3040970">
                  <a:extLst>
                    <a:ext uri="{9D8B030D-6E8A-4147-A177-3AD203B41FA5}">
                      <a16:colId xmlns:a16="http://schemas.microsoft.com/office/drawing/2014/main" val="3433240896"/>
                    </a:ext>
                  </a:extLst>
                </a:gridCol>
                <a:gridCol w="642028">
                  <a:extLst>
                    <a:ext uri="{9D8B030D-6E8A-4147-A177-3AD203B41FA5}">
                      <a16:colId xmlns:a16="http://schemas.microsoft.com/office/drawing/2014/main" val="4271118523"/>
                    </a:ext>
                  </a:extLst>
                </a:gridCol>
                <a:gridCol w="988020">
                  <a:extLst>
                    <a:ext uri="{9D8B030D-6E8A-4147-A177-3AD203B41FA5}">
                      <a16:colId xmlns:a16="http://schemas.microsoft.com/office/drawing/2014/main" val="3995686892"/>
                    </a:ext>
                  </a:extLst>
                </a:gridCol>
                <a:gridCol w="1557006">
                  <a:extLst>
                    <a:ext uri="{9D8B030D-6E8A-4147-A177-3AD203B41FA5}">
                      <a16:colId xmlns:a16="http://schemas.microsoft.com/office/drawing/2014/main" val="2322932363"/>
                    </a:ext>
                  </a:extLst>
                </a:gridCol>
                <a:gridCol w="1557006">
                  <a:extLst>
                    <a:ext uri="{9D8B030D-6E8A-4147-A177-3AD203B41FA5}">
                      <a16:colId xmlns:a16="http://schemas.microsoft.com/office/drawing/2014/main" val="4120203174"/>
                    </a:ext>
                  </a:extLst>
                </a:gridCol>
                <a:gridCol w="1557006">
                  <a:extLst>
                    <a:ext uri="{9D8B030D-6E8A-4147-A177-3AD203B41FA5}">
                      <a16:colId xmlns:a16="http://schemas.microsoft.com/office/drawing/2014/main" val="580372940"/>
                    </a:ext>
                  </a:extLst>
                </a:gridCol>
              </a:tblGrid>
              <a:tr h="18816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Function Name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Type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DETs Count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FTRs Count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Complexity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UFP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6009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EO1: List Products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10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1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Average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5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4250"/>
                  </a:ext>
                </a:extLst>
              </a:tr>
              <a:tr h="537201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EO2: Trading Record Query Display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15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2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Average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5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862996"/>
                  </a:ext>
                </a:extLst>
              </a:tr>
              <a:tr h="537201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EO3: Settlement Data Export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25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4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7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74356"/>
                  </a:ext>
                </a:extLst>
              </a:tr>
              <a:tr h="537201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EO4: Recommendation Display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8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2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Average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5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562276"/>
                  </a:ext>
                </a:extLst>
              </a:tr>
              <a:tr h="537201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EO5: Chatbot Response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2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2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4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24460"/>
                  </a:ext>
                </a:extLst>
              </a:tr>
              <a:tr h="711722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EO6: Upload Data to Data Center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25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4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7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28721"/>
                  </a:ext>
                </a:extLst>
              </a:tr>
              <a:tr h="711722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EO7: Transaction Confirmation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4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1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4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62783"/>
                  </a:ext>
                </a:extLst>
              </a:tr>
              <a:tr h="886243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EO8: Process Payment/Refund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EO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6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1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Average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5</a:t>
                      </a: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073134"/>
                  </a:ext>
                </a:extLst>
              </a:tr>
              <a:tr h="188160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EO Subtotal</a:t>
                      </a:r>
                      <a:endParaRPr lang="en-US" sz="1800">
                        <a:effectLst/>
                      </a:endParaRP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>
                        <a:effectLst/>
                      </a:endParaRP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>
                        <a:effectLst/>
                      </a:endParaRP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>
                        <a:effectLst/>
                      </a:endParaRP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>
                        <a:effectLst/>
                      </a:endParaRP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>
                          <a:effectLst/>
                        </a:rPr>
                        <a:t>42</a:t>
                      </a:r>
                      <a:endParaRPr lang="zh-CN" altLang="en-US" sz="1800">
                        <a:effectLst/>
                      </a:endParaRPr>
                    </a:p>
                  </a:txBody>
                  <a:tcPr marL="23821" marR="23821" marT="11910" marB="11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60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03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9393555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Size estimation of the course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05</a:t>
            </a:r>
          </a:p>
        </p:txBody>
      </p:sp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632664" y="8422092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4B0A97-ADBA-40C7-AEFA-9CD21E374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572" y="1435970"/>
            <a:ext cx="9838273" cy="632515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1D697F6-537C-4F7F-A2F4-B8B7E005B742}"/>
              </a:ext>
            </a:extLst>
          </p:cNvPr>
          <p:cNvGraphicFramePr>
            <a:graphicFrameLocks noGrp="1"/>
          </p:cNvGraphicFramePr>
          <p:nvPr/>
        </p:nvGraphicFramePr>
        <p:xfrm>
          <a:off x="380393" y="2165541"/>
          <a:ext cx="11130723" cy="7610198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3306234">
                  <a:extLst>
                    <a:ext uri="{9D8B030D-6E8A-4147-A177-3AD203B41FA5}">
                      <a16:colId xmlns:a16="http://schemas.microsoft.com/office/drawing/2014/main" val="630911507"/>
                    </a:ext>
                  </a:extLst>
                </a:gridCol>
                <a:gridCol w="1144465">
                  <a:extLst>
                    <a:ext uri="{9D8B030D-6E8A-4147-A177-3AD203B41FA5}">
                      <a16:colId xmlns:a16="http://schemas.microsoft.com/office/drawing/2014/main" val="3282011158"/>
                    </a:ext>
                  </a:extLst>
                </a:gridCol>
                <a:gridCol w="762977">
                  <a:extLst>
                    <a:ext uri="{9D8B030D-6E8A-4147-A177-3AD203B41FA5}">
                      <a16:colId xmlns:a16="http://schemas.microsoft.com/office/drawing/2014/main" val="1642362827"/>
                    </a:ext>
                  </a:extLst>
                </a:gridCol>
                <a:gridCol w="1335762">
                  <a:extLst>
                    <a:ext uri="{9D8B030D-6E8A-4147-A177-3AD203B41FA5}">
                      <a16:colId xmlns:a16="http://schemas.microsoft.com/office/drawing/2014/main" val="3653262937"/>
                    </a:ext>
                  </a:extLst>
                </a:gridCol>
                <a:gridCol w="1243492">
                  <a:extLst>
                    <a:ext uri="{9D8B030D-6E8A-4147-A177-3AD203B41FA5}">
                      <a16:colId xmlns:a16="http://schemas.microsoft.com/office/drawing/2014/main" val="3665106707"/>
                    </a:ext>
                  </a:extLst>
                </a:gridCol>
                <a:gridCol w="3337793">
                  <a:extLst>
                    <a:ext uri="{9D8B030D-6E8A-4147-A177-3AD203B41FA5}">
                      <a16:colId xmlns:a16="http://schemas.microsoft.com/office/drawing/2014/main" val="998621365"/>
                    </a:ext>
                  </a:extLst>
                </a:gridCol>
              </a:tblGrid>
              <a:tr h="6151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Function Name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DETs Count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FTRs Count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Complexity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UFP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3313290117"/>
                  </a:ext>
                </a:extLst>
              </a:tr>
              <a:tr h="4022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EI1: Create Customer Account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3245589143"/>
                  </a:ext>
                </a:extLst>
              </a:tr>
              <a:tr h="4022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EI2: Update Customer Risk Assessment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2571477576"/>
                  </a:ext>
                </a:extLst>
              </a:tr>
              <a:tr h="5342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EI3: Manage Bankcard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Average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2340370497"/>
                  </a:ext>
                </a:extLst>
              </a:tr>
              <a:tr h="4022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EI4: User/Admin Login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528012009"/>
                  </a:ext>
                </a:extLst>
              </a:tr>
              <a:tr h="3147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EI5: Update Password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2572108732"/>
                  </a:ext>
                </a:extLst>
              </a:tr>
              <a:tr h="3147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EI6: Add Product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1734914336"/>
                  </a:ext>
                </a:extLst>
              </a:tr>
              <a:tr h="4022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EI7: Edit Product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470905988"/>
                  </a:ext>
                </a:extLst>
              </a:tr>
              <a:tr h="4022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EI8: Subscribe/Redeem Fund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657144782"/>
                  </a:ext>
                </a:extLst>
              </a:tr>
              <a:tr h="3147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EI9: Cancel Order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1923516700"/>
                  </a:ext>
                </a:extLst>
              </a:tr>
              <a:tr h="4022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EI10: Daily Initialization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2957515598"/>
                  </a:ext>
                </a:extLst>
              </a:tr>
              <a:tr h="5342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EI11: Receive Market Data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1994781065"/>
                  </a:ext>
                </a:extLst>
              </a:tr>
              <a:tr h="4022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EI12: User Inquiry to Chatbot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817064651"/>
                  </a:ext>
                </a:extLst>
              </a:tr>
              <a:tr h="5342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EI13: Knowledge Base Update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2117034516"/>
                  </a:ext>
                </a:extLst>
              </a:tr>
              <a:tr h="66619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EI14: Algorithm Optimization Input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1107626685"/>
                  </a:ext>
                </a:extLst>
              </a:tr>
              <a:tr h="4022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EI15: Verify SMS Code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zh-C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3476011553"/>
                  </a:ext>
                </a:extLst>
              </a:tr>
              <a:tr h="3147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</a:rPr>
                        <a:t>EI Subtotal</a:t>
                      </a:r>
                      <a:endParaRPr 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zh-CN" altLang="en-US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553" marR="14553" marT="7276" marB="7276" anchor="ctr"/>
                </a:tc>
                <a:extLst>
                  <a:ext uri="{0D108BD9-81ED-4DB2-BD59-A6C34878D82A}">
                    <a16:rowId xmlns:a16="http://schemas.microsoft.com/office/drawing/2014/main" val="22915939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570A390-B5B5-47A8-B35C-B5FBDF757452}"/>
              </a:ext>
            </a:extLst>
          </p:cNvPr>
          <p:cNvGraphicFramePr>
            <a:graphicFrameLocks noGrp="1"/>
          </p:cNvGraphicFramePr>
          <p:nvPr/>
        </p:nvGraphicFramePr>
        <p:xfrm>
          <a:off x="9372600" y="3646476"/>
          <a:ext cx="8539923" cy="4544998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2486122">
                  <a:extLst>
                    <a:ext uri="{9D8B030D-6E8A-4147-A177-3AD203B41FA5}">
                      <a16:colId xmlns:a16="http://schemas.microsoft.com/office/drawing/2014/main" val="740123316"/>
                    </a:ext>
                  </a:extLst>
                </a:gridCol>
                <a:gridCol w="764961">
                  <a:extLst>
                    <a:ext uri="{9D8B030D-6E8A-4147-A177-3AD203B41FA5}">
                      <a16:colId xmlns:a16="http://schemas.microsoft.com/office/drawing/2014/main" val="3148479542"/>
                    </a:ext>
                  </a:extLst>
                </a:gridCol>
                <a:gridCol w="1529921">
                  <a:extLst>
                    <a:ext uri="{9D8B030D-6E8A-4147-A177-3AD203B41FA5}">
                      <a16:colId xmlns:a16="http://schemas.microsoft.com/office/drawing/2014/main" val="3471870174"/>
                    </a:ext>
                  </a:extLst>
                </a:gridCol>
                <a:gridCol w="1147441">
                  <a:extLst>
                    <a:ext uri="{9D8B030D-6E8A-4147-A177-3AD203B41FA5}">
                      <a16:colId xmlns:a16="http://schemas.microsoft.com/office/drawing/2014/main" val="1788694187"/>
                    </a:ext>
                  </a:extLst>
                </a:gridCol>
                <a:gridCol w="1188157">
                  <a:extLst>
                    <a:ext uri="{9D8B030D-6E8A-4147-A177-3AD203B41FA5}">
                      <a16:colId xmlns:a16="http://schemas.microsoft.com/office/drawing/2014/main" val="3684235097"/>
                    </a:ext>
                  </a:extLst>
                </a:gridCol>
                <a:gridCol w="1423321">
                  <a:extLst>
                    <a:ext uri="{9D8B030D-6E8A-4147-A177-3AD203B41FA5}">
                      <a16:colId xmlns:a16="http://schemas.microsoft.com/office/drawing/2014/main" val="1373289860"/>
                    </a:ext>
                  </a:extLst>
                </a:gridCol>
              </a:tblGrid>
              <a:tr h="704337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Function Name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Type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DETs Count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FTRs Count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Complexity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UFP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456930"/>
                  </a:ext>
                </a:extLst>
              </a:tr>
              <a:tr h="112485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EQ1: View Customer Account Details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EQ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8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3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Average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4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23191"/>
                  </a:ext>
                </a:extLst>
              </a:tr>
              <a:tr h="704337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EQ2: View Product Details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EQ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10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2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Average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4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41785"/>
                  </a:ext>
                </a:extLst>
              </a:tr>
              <a:tr h="704337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EQ3: View Current Holdings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EQ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10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2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Average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4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793729"/>
                  </a:ext>
                </a:extLst>
              </a:tr>
              <a:tr h="704337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EQ4: Get System Status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EQ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2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Low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3</a:t>
                      </a: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251271"/>
                  </a:ext>
                </a:extLst>
              </a:tr>
              <a:tr h="602800"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EQ Subtotal</a:t>
                      </a:r>
                      <a:endParaRPr lang="en-US" sz="2000">
                        <a:effectLst/>
                      </a:endParaRP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effectLst/>
                      </a:endParaRP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effectLst/>
                      </a:endParaRP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effectLst/>
                      </a:endParaRP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effectLst/>
                      </a:endParaRP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effectLst/>
                        </a:rPr>
                        <a:t>15</a:t>
                      </a:r>
                      <a:endParaRPr lang="zh-CN" altLang="en-US" sz="2000">
                        <a:effectLst/>
                      </a:endParaRPr>
                    </a:p>
                  </a:txBody>
                  <a:tcPr marL="47145" marR="47145" marT="23573" marB="2357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960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239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1935" y="697865"/>
            <a:ext cx="9393555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53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Size estimation of the course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05</a:t>
            </a:r>
          </a:p>
        </p:txBody>
      </p:sp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632664" y="8422092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395A89-82D6-447F-B082-EE29ADCEFA16}"/>
              </a:ext>
            </a:extLst>
          </p:cNvPr>
          <p:cNvGraphicFramePr>
            <a:graphicFrameLocks noGrp="1"/>
          </p:cNvGraphicFramePr>
          <p:nvPr/>
        </p:nvGraphicFramePr>
        <p:xfrm>
          <a:off x="1237509" y="2485002"/>
          <a:ext cx="8229600" cy="2560320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51761151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02435118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2866896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Function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Total UFP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398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279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6215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12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07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079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Total UFP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effectLst/>
                        </a:rPr>
                        <a:t>42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effectLst/>
                        </a:rPr>
                        <a:t>212</a:t>
                      </a:r>
                      <a:endParaRPr lang="zh-CN" alt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67465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911E48-C9CE-46F1-A3D4-DFB07CAA5A95}"/>
              </a:ext>
            </a:extLst>
          </p:cNvPr>
          <p:cNvGraphicFramePr>
            <a:graphicFrameLocks noGrp="1"/>
          </p:cNvGraphicFramePr>
          <p:nvPr/>
        </p:nvGraphicFramePr>
        <p:xfrm>
          <a:off x="10066446" y="2433365"/>
          <a:ext cx="6364635" cy="4545248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121545">
                  <a:extLst>
                    <a:ext uri="{9D8B030D-6E8A-4147-A177-3AD203B41FA5}">
                      <a16:colId xmlns:a16="http://schemas.microsoft.com/office/drawing/2014/main" val="1185653867"/>
                    </a:ext>
                  </a:extLst>
                </a:gridCol>
                <a:gridCol w="2121545">
                  <a:extLst>
                    <a:ext uri="{9D8B030D-6E8A-4147-A177-3AD203B41FA5}">
                      <a16:colId xmlns:a16="http://schemas.microsoft.com/office/drawing/2014/main" val="3287766415"/>
                    </a:ext>
                  </a:extLst>
                </a:gridCol>
                <a:gridCol w="2121545">
                  <a:extLst>
                    <a:ext uri="{9D8B030D-6E8A-4147-A177-3AD203B41FA5}">
                      <a16:colId xmlns:a16="http://schemas.microsoft.com/office/drawing/2014/main" val="1071322429"/>
                    </a:ext>
                  </a:extLst>
                </a:gridCol>
              </a:tblGrid>
              <a:tr h="28287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GSC ID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Characteristic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Score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345718734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Data Communications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2497446133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Distributed Processing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2341470265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Performance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44659300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Heavily Used Configuration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343831740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5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Transaction Rate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2901036707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Online Data Entry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2045133256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7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End User Efficiency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545945146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Online Update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264572512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Complex Processing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4191865545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10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Reusability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1683217519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11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Installation Ease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4066852909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Operational Ease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615563396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13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Multiple Sites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796397833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14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Facilitate Change</a:t>
                      </a: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</a:t>
                      </a: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3120289005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Total</a:t>
                      </a:r>
                      <a:endParaRPr lang="en-US" sz="1400">
                        <a:effectLst/>
                      </a:endParaRP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718" marR="70718" marT="35359" marB="35359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effectLst/>
                        </a:rPr>
                        <a:t>42</a:t>
                      </a:r>
                      <a:endParaRPr lang="zh-CN" altLang="en-US" sz="1400">
                        <a:effectLst/>
                      </a:endParaRPr>
                    </a:p>
                  </a:txBody>
                  <a:tcPr marL="70718" marR="70718" marT="35359" marB="35359" anchor="ctr"/>
                </a:tc>
                <a:extLst>
                  <a:ext uri="{0D108BD9-81ED-4DB2-BD59-A6C34878D82A}">
                    <a16:rowId xmlns:a16="http://schemas.microsoft.com/office/drawing/2014/main" val="342082241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D749BB-9FD6-48C8-90A6-7878D8554814}"/>
              </a:ext>
            </a:extLst>
          </p:cNvPr>
          <p:cNvSpPr txBox="1"/>
          <p:nvPr/>
        </p:nvSpPr>
        <p:spPr>
          <a:xfrm>
            <a:off x="12954000" y="7134880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/>
              <a:t>GS</a:t>
            </a:r>
            <a:r>
              <a:rPr lang="en-US" altLang="zh-CN" sz="2800" b="1"/>
              <a:t>C</a:t>
            </a:r>
            <a:endParaRPr lang="zh-CN" altLang="en-US" sz="28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2CBA9-8CD8-4E48-9C18-186ABD23D52F}"/>
              </a:ext>
            </a:extLst>
          </p:cNvPr>
          <p:cNvSpPr txBox="1"/>
          <p:nvPr/>
        </p:nvSpPr>
        <p:spPr>
          <a:xfrm>
            <a:off x="4818909" y="5225242"/>
            <a:ext cx="106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UFP</a:t>
            </a:r>
            <a:endParaRPr lang="zh-CN" altLang="en-US" sz="2800" b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854545-6F7A-4159-A0B9-C265DF18B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9649" y="7158391"/>
            <a:ext cx="5451906" cy="1871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4B0A97-ADBA-40C7-AEFA-9CD21E374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572" y="1435970"/>
            <a:ext cx="9838273" cy="632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C49190-F358-4FBD-848F-AADF17D94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754" y="6074928"/>
            <a:ext cx="8677506" cy="109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9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-743770" y="-619596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05774" y="8593798"/>
            <a:ext cx="805901" cy="804894"/>
          </a:xfrm>
          <a:custGeom>
            <a:avLst/>
            <a:gdLst/>
            <a:ahLst/>
            <a:cxnLst/>
            <a:rect l="l" t="t" r="r" b="b"/>
            <a:pathLst>
              <a:path w="805901" h="804894">
                <a:moveTo>
                  <a:pt x="0" y="0"/>
                </a:moveTo>
                <a:lnTo>
                  <a:pt x="805901" y="0"/>
                </a:lnTo>
                <a:lnTo>
                  <a:pt x="805901" y="804894"/>
                </a:lnTo>
                <a:lnTo>
                  <a:pt x="0" y="804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182513" flipH="1" flipV="1">
            <a:off x="1536532" y="694832"/>
            <a:ext cx="6310650" cy="8249215"/>
          </a:xfrm>
          <a:custGeom>
            <a:avLst/>
            <a:gdLst/>
            <a:ahLst/>
            <a:cxnLst/>
            <a:rect l="l" t="t" r="r" b="b"/>
            <a:pathLst>
              <a:path w="6310650" h="8249215">
                <a:moveTo>
                  <a:pt x="6310650" y="8249215"/>
                </a:moveTo>
                <a:lnTo>
                  <a:pt x="0" y="8249215"/>
                </a:lnTo>
                <a:lnTo>
                  <a:pt x="0" y="0"/>
                </a:lnTo>
                <a:lnTo>
                  <a:pt x="6310650" y="0"/>
                </a:lnTo>
                <a:lnTo>
                  <a:pt x="6310650" y="8249215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5483" y="2535189"/>
            <a:ext cx="8129260" cy="4704809"/>
          </a:xfrm>
          <a:custGeom>
            <a:avLst/>
            <a:gdLst/>
            <a:ahLst/>
            <a:cxnLst/>
            <a:rect l="l" t="t" r="r" b="b"/>
            <a:pathLst>
              <a:path w="8129260" h="4704809">
                <a:moveTo>
                  <a:pt x="0" y="0"/>
                </a:moveTo>
                <a:lnTo>
                  <a:pt x="8129260" y="0"/>
                </a:lnTo>
                <a:lnTo>
                  <a:pt x="8129260" y="4704810"/>
                </a:lnTo>
                <a:lnTo>
                  <a:pt x="0" y="4704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894078" y="5655144"/>
            <a:ext cx="4914012" cy="210528"/>
            <a:chOff x="0" y="0"/>
            <a:chExt cx="1072881" cy="459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2881" cy="45965"/>
            </a:xfrm>
            <a:custGeom>
              <a:avLst/>
              <a:gdLst/>
              <a:ahLst/>
              <a:cxnLst/>
              <a:rect l="l" t="t" r="r" b="b"/>
              <a:pathLst>
                <a:path w="1072881" h="45965">
                  <a:moveTo>
                    <a:pt x="0" y="0"/>
                  </a:moveTo>
                  <a:lnTo>
                    <a:pt x="1072881" y="0"/>
                  </a:lnTo>
                  <a:lnTo>
                    <a:pt x="1072881" y="45965"/>
                  </a:lnTo>
                  <a:lnTo>
                    <a:pt x="0" y="45965"/>
                  </a:lnTo>
                  <a:close/>
                </a:path>
              </a:pathLst>
            </a:custGeom>
            <a:solidFill>
              <a:srgbClr val="FFBD59">
                <a:alpha val="3098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72881" cy="74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471286" y="2458989"/>
            <a:ext cx="2337439" cy="181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890"/>
              </a:lnSpc>
            </a:pPr>
            <a:r>
              <a:rPr lang="en-US" sz="11545" b="1" spc="-184" dirty="0">
                <a:solidFill>
                  <a:srgbClr val="FFBD59"/>
                </a:solidFill>
                <a:latin typeface="Abadi" panose="020B0604020104020204" pitchFamily="34" charset="0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/06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63000" y="4610100"/>
            <a:ext cx="8086090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Cost estimation of the course project</a:t>
            </a:r>
          </a:p>
        </p:txBody>
      </p:sp>
      <p:pic>
        <p:nvPicPr>
          <p:cNvPr id="28" name="图片 27" descr="你的段落文字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800" y="2928620"/>
            <a:ext cx="2825750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06</a:t>
            </a:r>
          </a:p>
        </p:txBody>
      </p:sp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632664" y="8422092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4894C-50F3-48CA-9F01-62F70EAF960E}"/>
              </a:ext>
            </a:extLst>
          </p:cNvPr>
          <p:cNvSpPr txBox="1"/>
          <p:nvPr/>
        </p:nvSpPr>
        <p:spPr>
          <a:xfrm>
            <a:off x="1154658" y="3416165"/>
            <a:ext cx="15678891" cy="5129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 Points: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226.84 FP (IFPUG adjusted)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Productivity: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10.67 person-hours per FP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Effort: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≈ 2420.39 person-hours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Person-Months: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≈ 13.45 PM (180 hours/month)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Labor Rate: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¥31,207 per PM (Shanghai)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Estimated Cost: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≈ ¥419,623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6D112B-BD05-4C21-9A95-E4C7336D761D}"/>
              </a:ext>
            </a:extLst>
          </p:cNvPr>
          <p:cNvSpPr txBox="1"/>
          <p:nvPr/>
        </p:nvSpPr>
        <p:spPr>
          <a:xfrm>
            <a:off x="1205554" y="1413897"/>
            <a:ext cx="101482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Estimation Method:</a:t>
            </a:r>
            <a:br>
              <a:rPr lang="en-US" altLang="zh-CN" sz="2800"/>
            </a:br>
            <a:r>
              <a:rPr lang="en-US" altLang="zh-CN" sz="2800"/>
              <a:t>Function Point–based parametric model </a:t>
            </a:r>
          </a:p>
          <a:p>
            <a:r>
              <a:rPr lang="en-US" altLang="zh-CN" sz="2800"/>
              <a:t>(GB/T 36964-2018 + BSCEA 2024 benchmarks)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AA06AA-11D7-4C46-9171-5A6A440CD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094" y="5622554"/>
            <a:ext cx="7912674" cy="46377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7F17CF-C86E-4E0B-8677-4898321A3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094" y="684834"/>
            <a:ext cx="8615375" cy="48434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935" y="697865"/>
            <a:ext cx="939355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altLang="zh-CN" sz="280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Cost estimation of the course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623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-743770" y="-619596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05774" y="8593798"/>
            <a:ext cx="805901" cy="804894"/>
          </a:xfrm>
          <a:custGeom>
            <a:avLst/>
            <a:gdLst/>
            <a:ahLst/>
            <a:cxnLst/>
            <a:rect l="l" t="t" r="r" b="b"/>
            <a:pathLst>
              <a:path w="805901" h="804894">
                <a:moveTo>
                  <a:pt x="0" y="0"/>
                </a:moveTo>
                <a:lnTo>
                  <a:pt x="805901" y="0"/>
                </a:lnTo>
                <a:lnTo>
                  <a:pt x="805901" y="804894"/>
                </a:lnTo>
                <a:lnTo>
                  <a:pt x="0" y="804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182513" flipH="1" flipV="1">
            <a:off x="1536532" y="694832"/>
            <a:ext cx="6310650" cy="8249215"/>
          </a:xfrm>
          <a:custGeom>
            <a:avLst/>
            <a:gdLst/>
            <a:ahLst/>
            <a:cxnLst/>
            <a:rect l="l" t="t" r="r" b="b"/>
            <a:pathLst>
              <a:path w="6310650" h="8249215">
                <a:moveTo>
                  <a:pt x="6310650" y="8249215"/>
                </a:moveTo>
                <a:lnTo>
                  <a:pt x="0" y="8249215"/>
                </a:lnTo>
                <a:lnTo>
                  <a:pt x="0" y="0"/>
                </a:lnTo>
                <a:lnTo>
                  <a:pt x="6310650" y="0"/>
                </a:lnTo>
                <a:lnTo>
                  <a:pt x="6310650" y="8249215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5483" y="2535189"/>
            <a:ext cx="8129260" cy="4704809"/>
          </a:xfrm>
          <a:custGeom>
            <a:avLst/>
            <a:gdLst/>
            <a:ahLst/>
            <a:cxnLst/>
            <a:rect l="l" t="t" r="r" b="b"/>
            <a:pathLst>
              <a:path w="8129260" h="4704809">
                <a:moveTo>
                  <a:pt x="0" y="0"/>
                </a:moveTo>
                <a:lnTo>
                  <a:pt x="8129260" y="0"/>
                </a:lnTo>
                <a:lnTo>
                  <a:pt x="8129260" y="4704810"/>
                </a:lnTo>
                <a:lnTo>
                  <a:pt x="0" y="4704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894078" y="5655144"/>
            <a:ext cx="4914012" cy="210528"/>
            <a:chOff x="0" y="0"/>
            <a:chExt cx="1072881" cy="459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2881" cy="45965"/>
            </a:xfrm>
            <a:custGeom>
              <a:avLst/>
              <a:gdLst/>
              <a:ahLst/>
              <a:cxnLst/>
              <a:rect l="l" t="t" r="r" b="b"/>
              <a:pathLst>
                <a:path w="1072881" h="45965">
                  <a:moveTo>
                    <a:pt x="0" y="0"/>
                  </a:moveTo>
                  <a:lnTo>
                    <a:pt x="1072881" y="0"/>
                  </a:lnTo>
                  <a:lnTo>
                    <a:pt x="1072881" y="45965"/>
                  </a:lnTo>
                  <a:lnTo>
                    <a:pt x="0" y="45965"/>
                  </a:lnTo>
                  <a:close/>
                </a:path>
              </a:pathLst>
            </a:custGeom>
            <a:solidFill>
              <a:srgbClr val="FFBD59">
                <a:alpha val="3098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72881" cy="74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471286" y="2458989"/>
            <a:ext cx="2337439" cy="181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890"/>
              </a:lnSpc>
            </a:pPr>
            <a:r>
              <a:rPr lang="en-US" sz="11545" b="1" spc="-184" dirty="0">
                <a:solidFill>
                  <a:srgbClr val="FFBD59"/>
                </a:solidFill>
                <a:latin typeface="Abadi" panose="020B0604020104020204" pitchFamily="34" charset="0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/07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63000" y="4610100"/>
            <a:ext cx="8086090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Economic evaluation of the course project</a:t>
            </a:r>
          </a:p>
        </p:txBody>
      </p:sp>
      <p:pic>
        <p:nvPicPr>
          <p:cNvPr id="28" name="图片 27" descr="你的段落文字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800" y="2928620"/>
            <a:ext cx="2825750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05774" y="8593798"/>
            <a:ext cx="805901" cy="804894"/>
          </a:xfrm>
          <a:custGeom>
            <a:avLst/>
            <a:gdLst/>
            <a:ahLst/>
            <a:cxnLst/>
            <a:rect l="l" t="t" r="r" b="b"/>
            <a:pathLst>
              <a:path w="805901" h="804894">
                <a:moveTo>
                  <a:pt x="0" y="0"/>
                </a:moveTo>
                <a:lnTo>
                  <a:pt x="805901" y="0"/>
                </a:lnTo>
                <a:lnTo>
                  <a:pt x="805901" y="804894"/>
                </a:lnTo>
                <a:lnTo>
                  <a:pt x="0" y="804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82513" flipH="1" flipV="1">
            <a:off x="1536532" y="694832"/>
            <a:ext cx="6310650" cy="8249215"/>
          </a:xfrm>
          <a:custGeom>
            <a:avLst/>
            <a:gdLst/>
            <a:ahLst/>
            <a:cxnLst/>
            <a:rect l="l" t="t" r="r" b="b"/>
            <a:pathLst>
              <a:path w="6310650" h="8249215">
                <a:moveTo>
                  <a:pt x="6310650" y="8249215"/>
                </a:moveTo>
                <a:lnTo>
                  <a:pt x="0" y="8249215"/>
                </a:lnTo>
                <a:lnTo>
                  <a:pt x="0" y="0"/>
                </a:lnTo>
                <a:lnTo>
                  <a:pt x="6310650" y="0"/>
                </a:lnTo>
                <a:lnTo>
                  <a:pt x="6310650" y="824921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5483" y="2535189"/>
            <a:ext cx="8129260" cy="4704809"/>
          </a:xfrm>
          <a:custGeom>
            <a:avLst/>
            <a:gdLst/>
            <a:ahLst/>
            <a:cxnLst/>
            <a:rect l="l" t="t" r="r" b="b"/>
            <a:pathLst>
              <a:path w="8129260" h="4704809">
                <a:moveTo>
                  <a:pt x="0" y="0"/>
                </a:moveTo>
                <a:lnTo>
                  <a:pt x="8129260" y="0"/>
                </a:lnTo>
                <a:lnTo>
                  <a:pt x="8129260" y="4704810"/>
                </a:lnTo>
                <a:lnTo>
                  <a:pt x="0" y="4704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894713" y="5604344"/>
            <a:ext cx="4914012" cy="210528"/>
            <a:chOff x="0" y="0"/>
            <a:chExt cx="1072881" cy="45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2881" cy="45965"/>
            </a:xfrm>
            <a:custGeom>
              <a:avLst/>
              <a:gdLst/>
              <a:ahLst/>
              <a:cxnLst/>
              <a:rect l="l" t="t" r="r" b="b"/>
              <a:pathLst>
                <a:path w="1072881" h="45965">
                  <a:moveTo>
                    <a:pt x="0" y="0"/>
                  </a:moveTo>
                  <a:lnTo>
                    <a:pt x="1072881" y="0"/>
                  </a:lnTo>
                  <a:lnTo>
                    <a:pt x="1072881" y="45965"/>
                  </a:lnTo>
                  <a:lnTo>
                    <a:pt x="0" y="45965"/>
                  </a:lnTo>
                  <a:close/>
                </a:path>
              </a:pathLst>
            </a:custGeom>
            <a:solidFill>
              <a:srgbClr val="FFBD59">
                <a:alpha val="3098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72881" cy="74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471286" y="2458989"/>
            <a:ext cx="2337439" cy="184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890"/>
              </a:lnSpc>
            </a:pPr>
            <a:r>
              <a:rPr lang="en-US" sz="11545" b="1" spc="-184" dirty="0">
                <a:solidFill>
                  <a:srgbClr val="FFBD59"/>
                </a:solidFill>
                <a:latin typeface="Abadi" panose="020B0604020104020204" pitchFamily="34" charset="0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/01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34600" y="5024120"/>
            <a:ext cx="9093200" cy="57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6260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Brief introduction</a:t>
            </a:r>
            <a:endParaRPr lang="en-US" sz="6260" b="1" spc="269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Freeform 11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118803">
            <a:off x="-743770" y="-619596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8" name="图片 27" descr="你的段落文字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53800" y="2928620"/>
            <a:ext cx="2825750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1953D-DDF9-5F92-F9F1-DFE4F876F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9ED940-166D-5234-D9D1-5E86A974164D}"/>
              </a:ext>
            </a:extLst>
          </p:cNvPr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F69E8BE-9745-3AA8-5AAA-0C8CF2F29F34}"/>
              </a:ext>
            </a:extLst>
          </p:cNvPr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EAFB06B-6175-CE6A-49E4-B2BDEFA0FA86}"/>
              </a:ext>
            </a:extLst>
          </p:cNvPr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98917CD-DB8F-8D1D-DFF0-614ECF39578A}"/>
              </a:ext>
            </a:extLst>
          </p:cNvPr>
          <p:cNvSpPr txBox="1"/>
          <p:nvPr/>
        </p:nvSpPr>
        <p:spPr>
          <a:xfrm>
            <a:off x="1511934" y="697865"/>
            <a:ext cx="991806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altLang="zh-CN" sz="280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Economic evaluation of the course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89DAD8C-95CD-31D8-8275-B23813337B03}"/>
              </a:ext>
            </a:extLst>
          </p:cNvPr>
          <p:cNvSpPr txBox="1"/>
          <p:nvPr/>
        </p:nvSpPr>
        <p:spPr>
          <a:xfrm>
            <a:off x="640948" y="511261"/>
            <a:ext cx="769986" cy="69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07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3D4931-44E3-59BD-8E37-ACD4170F0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35" y="1424625"/>
            <a:ext cx="9183036" cy="26520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74AFB7-2A72-3709-22A3-08CD56AEC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4393092"/>
            <a:ext cx="11726125" cy="21895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7269C9-E636-167E-E1B2-43679AEB0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6743700"/>
            <a:ext cx="9478698" cy="27626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11FA091-983F-0C6A-A2C3-8DFE21331E9E}"/>
              </a:ext>
            </a:extLst>
          </p:cNvPr>
          <p:cNvSpPr txBox="1"/>
          <p:nvPr/>
        </p:nvSpPr>
        <p:spPr>
          <a:xfrm>
            <a:off x="10816879" y="2196665"/>
            <a:ext cx="12120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Project Investment Estimate Table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2D8C48-06BE-9311-6B2E-C0622015A40A}"/>
              </a:ext>
            </a:extLst>
          </p:cNvPr>
          <p:cNvSpPr txBox="1"/>
          <p:nvPr/>
        </p:nvSpPr>
        <p:spPr>
          <a:xfrm>
            <a:off x="1013749" y="5194088"/>
            <a:ext cx="12778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Working Capital Estimate Table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B3F302-66BC-7716-4B22-285EDF9F1086}"/>
              </a:ext>
            </a:extLst>
          </p:cNvPr>
          <p:cNvSpPr txBox="1"/>
          <p:nvPr/>
        </p:nvSpPr>
        <p:spPr>
          <a:xfrm>
            <a:off x="11963400" y="7864193"/>
            <a:ext cx="76854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Funding Utilization and </a:t>
            </a:r>
          </a:p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Fund Raising Plan Table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82876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4C5E7-67E4-061D-0042-DBD9EA080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BC6DD1-B03B-2BE4-0BB1-642B1B9CF33C}"/>
              </a:ext>
            </a:extLst>
          </p:cNvPr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7E1A6D-78B8-CC19-88BC-030691B2949A}"/>
              </a:ext>
            </a:extLst>
          </p:cNvPr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AC8D9D7-4EA9-6589-8F39-9B1C2154D4A8}"/>
              </a:ext>
            </a:extLst>
          </p:cNvPr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234C6E-D338-22D9-4B3B-801BD83BB885}"/>
              </a:ext>
            </a:extLst>
          </p:cNvPr>
          <p:cNvSpPr txBox="1"/>
          <p:nvPr/>
        </p:nvSpPr>
        <p:spPr>
          <a:xfrm>
            <a:off x="1511934" y="697865"/>
            <a:ext cx="991806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altLang="zh-CN" sz="280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Economic evaluation of the course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3B659CE-6329-FC50-3E96-38C6B7066257}"/>
              </a:ext>
            </a:extLst>
          </p:cNvPr>
          <p:cNvSpPr txBox="1"/>
          <p:nvPr/>
        </p:nvSpPr>
        <p:spPr>
          <a:xfrm>
            <a:off x="640948" y="511261"/>
            <a:ext cx="769986" cy="69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07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D2FCCE-79C6-0EC9-3730-C5EE30DC6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1604847"/>
            <a:ext cx="8592749" cy="19814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FBB76E-CF47-1C47-E81A-25ABD302A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3717724"/>
            <a:ext cx="9725696" cy="22410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9C9E653-F9B5-BF84-1E5C-5025B70CA3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30023"/>
            <a:ext cx="8668960" cy="36295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A249E0F-AC1C-AF35-2A23-A9C8CC4DAF83}"/>
              </a:ext>
            </a:extLst>
          </p:cNvPr>
          <p:cNvSpPr txBox="1"/>
          <p:nvPr/>
        </p:nvSpPr>
        <p:spPr>
          <a:xfrm>
            <a:off x="609600" y="2324001"/>
            <a:ext cx="12120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Depreciation Estimate of Fixed Assets Table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A98D3A-85A0-B9C1-DFF1-4BB9C1A59524}"/>
              </a:ext>
            </a:extLst>
          </p:cNvPr>
          <p:cNvSpPr txBox="1"/>
          <p:nvPr/>
        </p:nvSpPr>
        <p:spPr>
          <a:xfrm>
            <a:off x="11040080" y="4431120"/>
            <a:ext cx="121203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Amortization Estimate of </a:t>
            </a:r>
          </a:p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Intangible Assets Table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18E57F-5F7F-F38F-A3C7-FB69D3F1B028}"/>
              </a:ext>
            </a:extLst>
          </p:cNvPr>
          <p:cNvSpPr txBox="1"/>
          <p:nvPr/>
        </p:nvSpPr>
        <p:spPr>
          <a:xfrm>
            <a:off x="1190314" y="7748240"/>
            <a:ext cx="12893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Total Cost and Expense Estimate Table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9584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A0151-9C10-9D08-418F-504258F5E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7CE180-D473-CED6-3DF7-BB8A345C53B9}"/>
              </a:ext>
            </a:extLst>
          </p:cNvPr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E12B84-73BA-B9E6-919E-72FC942C36BA}"/>
              </a:ext>
            </a:extLst>
          </p:cNvPr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BA2A13B-C848-72BE-5AAE-3933A05ED054}"/>
              </a:ext>
            </a:extLst>
          </p:cNvPr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AE69951-3BD0-0679-962D-5164372447CE}"/>
              </a:ext>
            </a:extLst>
          </p:cNvPr>
          <p:cNvSpPr txBox="1"/>
          <p:nvPr/>
        </p:nvSpPr>
        <p:spPr>
          <a:xfrm>
            <a:off x="1511934" y="697865"/>
            <a:ext cx="991806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altLang="zh-CN" sz="280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Economic evaluation of the course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CE9F2A9-3F70-5AC9-4154-3EEA2DE87224}"/>
              </a:ext>
            </a:extLst>
          </p:cNvPr>
          <p:cNvSpPr txBox="1"/>
          <p:nvPr/>
        </p:nvSpPr>
        <p:spPr>
          <a:xfrm>
            <a:off x="640948" y="511261"/>
            <a:ext cx="769986" cy="69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07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B071AB-006A-DE77-7980-C6515A304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1587269"/>
            <a:ext cx="7649643" cy="22767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ECC9F6-0FC0-0908-5E2B-1C6BDD836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4152900"/>
            <a:ext cx="8221222" cy="488700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A61A82-2588-A5EE-E218-098CEAB00DCF}"/>
              </a:ext>
            </a:extLst>
          </p:cNvPr>
          <p:cNvSpPr txBox="1"/>
          <p:nvPr/>
        </p:nvSpPr>
        <p:spPr>
          <a:xfrm>
            <a:off x="1828800" y="2244490"/>
            <a:ext cx="121203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Operating Revenue, </a:t>
            </a:r>
          </a:p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Tax and Surcharges Estimation Table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534D7B-C20A-4D5F-4DF9-A8F91766F68D}"/>
              </a:ext>
            </a:extLst>
          </p:cNvPr>
          <p:cNvSpPr txBox="1"/>
          <p:nvPr/>
        </p:nvSpPr>
        <p:spPr>
          <a:xfrm>
            <a:off x="11353800" y="6606681"/>
            <a:ext cx="6165342" cy="635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1950"/>
              </a:lnSpc>
              <a:spcAft>
                <a:spcPts val="1200"/>
              </a:spcAft>
            </a:pPr>
            <a:r>
              <a:rPr lang="en-US" altLang="zh-CN" sz="2800" i="0" dirty="0">
                <a:effectLst/>
                <a:latin typeface="Abadi" panose="020B0604020104020204" pitchFamily="34" charset="0"/>
              </a:rPr>
              <a:t>Loan Repayment and Interest Payment Plan Table</a:t>
            </a:r>
          </a:p>
        </p:txBody>
      </p:sp>
    </p:spTree>
    <p:extLst>
      <p:ext uri="{BB962C8B-B14F-4D97-AF65-F5344CB8AC3E}">
        <p14:creationId xmlns:p14="http://schemas.microsoft.com/office/powerpoint/2010/main" val="1983472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932E2-CD8F-EB96-BC2F-85A668967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C31393-3A4C-44DC-C8D9-B21861A774F4}"/>
              </a:ext>
            </a:extLst>
          </p:cNvPr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9CBA042-75DD-CC72-8F9A-C67EEF7CC113}"/>
              </a:ext>
            </a:extLst>
          </p:cNvPr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DC09458-FE50-6CC1-8881-1350BD5B19D8}"/>
              </a:ext>
            </a:extLst>
          </p:cNvPr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661D4F-5D95-CC07-3798-AA9F7F3EB403}"/>
              </a:ext>
            </a:extLst>
          </p:cNvPr>
          <p:cNvSpPr txBox="1"/>
          <p:nvPr/>
        </p:nvSpPr>
        <p:spPr>
          <a:xfrm>
            <a:off x="1511934" y="697865"/>
            <a:ext cx="991806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altLang="zh-CN" sz="280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Economic evaluation of the course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153ABB-C411-A60F-E612-AF32D59C387C}"/>
              </a:ext>
            </a:extLst>
          </p:cNvPr>
          <p:cNvSpPr txBox="1"/>
          <p:nvPr/>
        </p:nvSpPr>
        <p:spPr>
          <a:xfrm>
            <a:off x="640948" y="511261"/>
            <a:ext cx="769986" cy="69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07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4DA0D1-FEA7-B819-CFAB-49BDF5651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568" y="1562100"/>
            <a:ext cx="9173855" cy="46107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E46635-92E2-2197-9424-DD2454BB9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6387207"/>
            <a:ext cx="9288171" cy="33151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7BEA4E7-8A2D-D751-2BA9-3A0F4C9A0176}"/>
              </a:ext>
            </a:extLst>
          </p:cNvPr>
          <p:cNvSpPr txBox="1"/>
          <p:nvPr/>
        </p:nvSpPr>
        <p:spPr>
          <a:xfrm>
            <a:off x="11892243" y="3771900"/>
            <a:ext cx="83523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Project Investment Cash Flow Statement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D1612F-3DEE-8C62-149F-08B5F9ACDE97}"/>
              </a:ext>
            </a:extLst>
          </p:cNvPr>
          <p:cNvSpPr txBox="1"/>
          <p:nvPr/>
        </p:nvSpPr>
        <p:spPr>
          <a:xfrm>
            <a:off x="1229938" y="7805990"/>
            <a:ext cx="12120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Project Equity Cash Flow Statement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9242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0725A-DE76-EA7D-18E8-2CA7A47FC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3B4064-3D59-7095-E262-B668553C076C}"/>
              </a:ext>
            </a:extLst>
          </p:cNvPr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1D48524-4FD9-3C64-DB2A-86F63C9C1A06}"/>
              </a:ext>
            </a:extLst>
          </p:cNvPr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BF12151-6C14-7F5E-4464-D81BB02D1328}"/>
              </a:ext>
            </a:extLst>
          </p:cNvPr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D76108B-2B21-58BF-48F7-CDC66B6D70C8}"/>
              </a:ext>
            </a:extLst>
          </p:cNvPr>
          <p:cNvSpPr txBox="1"/>
          <p:nvPr/>
        </p:nvSpPr>
        <p:spPr>
          <a:xfrm>
            <a:off x="1511934" y="697865"/>
            <a:ext cx="991806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altLang="zh-CN" sz="2800" b="1" spc="269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Economic evaluation of the course project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AE33D0E-B79D-4634-DFF5-F141D2C12078}"/>
              </a:ext>
            </a:extLst>
          </p:cNvPr>
          <p:cNvSpPr txBox="1"/>
          <p:nvPr/>
        </p:nvSpPr>
        <p:spPr>
          <a:xfrm>
            <a:off x="640948" y="511261"/>
            <a:ext cx="769986" cy="69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07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B8F0F7-BA27-91E1-2898-DBCCAAA98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970" y="1560374"/>
            <a:ext cx="7840169" cy="30674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BC42EF-9145-335A-4766-29B07A3C2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3094113"/>
            <a:ext cx="8554644" cy="38581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42C435-0112-7459-4998-F5D46EB72B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447" y="4984585"/>
            <a:ext cx="8175553" cy="41975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09CB9D2-B5B3-993B-85EE-EE5DDCCFF092}"/>
              </a:ext>
            </a:extLst>
          </p:cNvPr>
          <p:cNvSpPr txBox="1"/>
          <p:nvPr/>
        </p:nvSpPr>
        <p:spPr>
          <a:xfrm>
            <a:off x="3182093" y="1214366"/>
            <a:ext cx="12120372" cy="1018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1950"/>
              </a:lnSpc>
              <a:spcAft>
                <a:spcPts val="900"/>
              </a:spcAft>
            </a:pPr>
            <a:r>
              <a:rPr lang="en-US" altLang="zh-CN" sz="2800" i="0" dirty="0">
                <a:effectLst/>
                <a:latin typeface="Abadi" panose="020B0604020104020204" pitchFamily="34" charset="0"/>
              </a:rPr>
              <a:t>Profit and Profit Distribution Statement</a:t>
            </a:r>
          </a:p>
          <a:p>
            <a:pPr>
              <a:buNone/>
            </a:pPr>
            <a:br>
              <a:rPr lang="en-US" altLang="zh-CN" dirty="0"/>
            </a:b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76B338-3E98-1263-2A29-54DBA33B62CB}"/>
              </a:ext>
            </a:extLst>
          </p:cNvPr>
          <p:cNvSpPr txBox="1"/>
          <p:nvPr/>
        </p:nvSpPr>
        <p:spPr>
          <a:xfrm>
            <a:off x="9829800" y="2401743"/>
            <a:ext cx="12120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Financial Plan Cash Flow Statement</a:t>
            </a:r>
            <a:endParaRPr lang="zh-CN" altLang="en-US" sz="2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80B214-F0A9-18D4-9B63-0855FF68BC5C}"/>
              </a:ext>
            </a:extLst>
          </p:cNvPr>
          <p:cNvSpPr txBox="1"/>
          <p:nvPr/>
        </p:nvSpPr>
        <p:spPr>
          <a:xfrm>
            <a:off x="9448800" y="7552186"/>
            <a:ext cx="12289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0" dirty="0">
                <a:effectLst/>
                <a:latin typeface="Abadi" panose="020B0604020104020204" pitchFamily="34" charset="0"/>
              </a:rPr>
              <a:t>Balance Sheet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0388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82513">
            <a:off x="1530136" y="1951189"/>
            <a:ext cx="5755491" cy="7523518"/>
          </a:xfrm>
          <a:custGeom>
            <a:avLst/>
            <a:gdLst/>
            <a:ahLst/>
            <a:cxnLst/>
            <a:rect l="l" t="t" r="r" b="b"/>
            <a:pathLst>
              <a:path w="5755491" h="7523518">
                <a:moveTo>
                  <a:pt x="0" y="0"/>
                </a:moveTo>
                <a:lnTo>
                  <a:pt x="5755491" y="0"/>
                </a:lnTo>
                <a:lnTo>
                  <a:pt x="5755491" y="7523518"/>
                </a:lnTo>
                <a:lnTo>
                  <a:pt x="0" y="7523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18803">
            <a:off x="-743770" y="-619596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7701" y="2954773"/>
            <a:ext cx="7072043" cy="4252066"/>
          </a:xfrm>
          <a:custGeom>
            <a:avLst/>
            <a:gdLst/>
            <a:ahLst/>
            <a:cxnLst/>
            <a:rect l="l" t="t" r="r" b="b"/>
            <a:pathLst>
              <a:path w="7072043" h="4252066">
                <a:moveTo>
                  <a:pt x="0" y="0"/>
                </a:moveTo>
                <a:lnTo>
                  <a:pt x="7072044" y="0"/>
                </a:lnTo>
                <a:lnTo>
                  <a:pt x="7072044" y="4252066"/>
                </a:lnTo>
                <a:lnTo>
                  <a:pt x="0" y="4252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860949" y="8707388"/>
            <a:ext cx="805901" cy="804894"/>
          </a:xfrm>
          <a:custGeom>
            <a:avLst/>
            <a:gdLst/>
            <a:ahLst/>
            <a:cxnLst/>
            <a:rect l="l" t="t" r="r" b="b"/>
            <a:pathLst>
              <a:path w="805901" h="804894">
                <a:moveTo>
                  <a:pt x="0" y="0"/>
                </a:moveTo>
                <a:lnTo>
                  <a:pt x="805901" y="0"/>
                </a:lnTo>
                <a:lnTo>
                  <a:pt x="805901" y="804894"/>
                </a:lnTo>
                <a:lnTo>
                  <a:pt x="0" y="804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848114">
            <a:off x="6119030" y="1539247"/>
            <a:ext cx="8920404" cy="6244283"/>
          </a:xfrm>
          <a:custGeom>
            <a:avLst/>
            <a:gdLst/>
            <a:ahLst/>
            <a:cxnLst/>
            <a:rect l="l" t="t" r="r" b="b"/>
            <a:pathLst>
              <a:path w="8920404" h="6244283">
                <a:moveTo>
                  <a:pt x="0" y="0"/>
                </a:moveTo>
                <a:lnTo>
                  <a:pt x="8920404" y="0"/>
                </a:lnTo>
                <a:lnTo>
                  <a:pt x="8920404" y="6244282"/>
                </a:lnTo>
                <a:lnTo>
                  <a:pt x="0" y="6244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362783" y="3595835"/>
            <a:ext cx="544459" cy="543779"/>
          </a:xfrm>
          <a:custGeom>
            <a:avLst/>
            <a:gdLst/>
            <a:ahLst/>
            <a:cxnLst/>
            <a:rect l="l" t="t" r="r" b="b"/>
            <a:pathLst>
              <a:path w="544459" h="543779">
                <a:moveTo>
                  <a:pt x="0" y="0"/>
                </a:moveTo>
                <a:lnTo>
                  <a:pt x="544459" y="0"/>
                </a:lnTo>
                <a:lnTo>
                  <a:pt x="544459" y="543779"/>
                </a:lnTo>
                <a:lnTo>
                  <a:pt x="0" y="543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8"/>
          <p:cNvGrpSpPr/>
          <p:nvPr/>
        </p:nvGrpSpPr>
        <p:grpSpPr>
          <a:xfrm>
            <a:off x="11576602" y="4237528"/>
            <a:ext cx="5788970" cy="242115"/>
            <a:chOff x="0" y="0"/>
            <a:chExt cx="1524667" cy="63767"/>
          </a:xfrm>
        </p:grpSpPr>
        <p:sp>
          <p:nvSpPr>
            <p:cNvPr id="23" name="Freeform 9"/>
            <p:cNvSpPr/>
            <p:nvPr/>
          </p:nvSpPr>
          <p:spPr>
            <a:xfrm>
              <a:off x="0" y="0"/>
              <a:ext cx="1524667" cy="63767"/>
            </a:xfrm>
            <a:custGeom>
              <a:avLst/>
              <a:gdLst/>
              <a:ahLst/>
              <a:cxnLst/>
              <a:rect l="l" t="t" r="r" b="b"/>
              <a:pathLst>
                <a:path w="1524667" h="63767">
                  <a:moveTo>
                    <a:pt x="0" y="0"/>
                  </a:moveTo>
                  <a:lnTo>
                    <a:pt x="1524667" y="0"/>
                  </a:lnTo>
                  <a:lnTo>
                    <a:pt x="1524667" y="63767"/>
                  </a:lnTo>
                  <a:lnTo>
                    <a:pt x="0" y="63767"/>
                  </a:lnTo>
                  <a:close/>
                </a:path>
              </a:pathLst>
            </a:custGeom>
            <a:solidFill>
              <a:srgbClr val="FFBD59">
                <a:alpha val="30980"/>
              </a:srgbClr>
            </a:solidFill>
          </p:spPr>
        </p:sp>
        <p:sp>
          <p:nvSpPr>
            <p:cNvPr id="24" name="TextBox 10"/>
            <p:cNvSpPr txBox="1"/>
            <p:nvPr/>
          </p:nvSpPr>
          <p:spPr>
            <a:xfrm>
              <a:off x="0" y="-28575"/>
              <a:ext cx="1524667" cy="92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1" name="TextBox 19"/>
          <p:cNvSpPr txBox="1"/>
          <p:nvPr/>
        </p:nvSpPr>
        <p:spPr>
          <a:xfrm>
            <a:off x="10134600" y="2476500"/>
            <a:ext cx="7737475" cy="1818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890"/>
              </a:lnSpc>
            </a:pPr>
            <a:r>
              <a:rPr lang="en-US" sz="11545" b="1" spc="-184" dirty="0" err="1">
                <a:solidFill>
                  <a:srgbClr val="FFBD59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WiseInvest</a:t>
            </a:r>
            <a:endParaRPr lang="en-US" sz="11545" b="1" spc="-184" dirty="0">
              <a:solidFill>
                <a:srgbClr val="FFBD59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12167870" y="4838700"/>
            <a:ext cx="5571490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spc="-184" dirty="0">
                <a:solidFill>
                  <a:schemeClr val="accent5">
                    <a:lumMod val="75000"/>
                  </a:schemeClr>
                </a:solidFill>
                <a:latin typeface="Segoe UI Black" panose="020B0A02040204020203" charset="0"/>
                <a:ea typeface="字由文艺黑" panose="00020600040101010101" pitchFamily="18" charset="-122"/>
                <a:cs typeface="Segoe UI Black" panose="020B0A02040204020203" charset="0"/>
                <a:sym typeface="+mn-ea"/>
              </a:rPr>
              <a:t>Thank you !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9982200" y="7124700"/>
            <a:ext cx="8035290" cy="1252220"/>
            <a:chOff x="15720" y="11220"/>
            <a:chExt cx="12654" cy="1972"/>
          </a:xfrm>
        </p:grpSpPr>
        <p:grpSp>
          <p:nvGrpSpPr>
            <p:cNvPr id="34" name="Group 11"/>
            <p:cNvGrpSpPr/>
            <p:nvPr/>
          </p:nvGrpSpPr>
          <p:grpSpPr>
            <a:xfrm>
              <a:off x="15720" y="11220"/>
              <a:ext cx="12301" cy="1972"/>
              <a:chOff x="-6842765" y="-200661"/>
              <a:chExt cx="10414847" cy="1669631"/>
            </a:xfrm>
          </p:grpSpPr>
          <p:grpSp>
            <p:nvGrpSpPr>
              <p:cNvPr id="35" name="Group 12"/>
              <p:cNvGrpSpPr/>
              <p:nvPr/>
            </p:nvGrpSpPr>
            <p:grpSpPr>
              <a:xfrm>
                <a:off x="-6842765" y="-200661"/>
                <a:ext cx="10414002" cy="1669631"/>
                <a:chOff x="-1296937" y="-38032"/>
                <a:chExt cx="1973808" cy="316451"/>
              </a:xfrm>
            </p:grpSpPr>
            <p:sp>
              <p:nvSpPr>
                <p:cNvPr id="36" name="Freeform 13"/>
                <p:cNvSpPr/>
                <p:nvPr/>
              </p:nvSpPr>
              <p:spPr>
                <a:xfrm>
                  <a:off x="-1296937" y="0"/>
                  <a:ext cx="1973808" cy="278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57" h="145021">
                      <a:moveTo>
                        <a:pt x="0" y="0"/>
                      </a:moveTo>
                      <a:lnTo>
                        <a:pt x="630757" y="0"/>
                      </a:lnTo>
                      <a:lnTo>
                        <a:pt x="630757" y="145021"/>
                      </a:lnTo>
                      <a:lnTo>
                        <a:pt x="0" y="145021"/>
                      </a:lnTo>
                      <a:close/>
                    </a:path>
                  </a:pathLst>
                </a:custGeom>
                <a:solidFill>
                  <a:srgbClr val="EF9F27"/>
                </a:solidFill>
              </p:spPr>
            </p:sp>
            <p:sp>
              <p:nvSpPr>
                <p:cNvPr id="37" name="TextBox 14"/>
                <p:cNvSpPr txBox="1"/>
                <p:nvPr/>
              </p:nvSpPr>
              <p:spPr>
                <a:xfrm>
                  <a:off x="268309" y="-38032"/>
                  <a:ext cx="362507" cy="18309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35"/>
                    </a:lnSpc>
                  </a:pPr>
                  <a:endParaRPr/>
                </a:p>
              </p:txBody>
            </p:sp>
          </p:grpSp>
          <p:sp>
            <p:nvSpPr>
              <p:cNvPr id="38" name="TextBox 15"/>
              <p:cNvSpPr txBox="1"/>
              <p:nvPr/>
            </p:nvSpPr>
            <p:spPr>
              <a:xfrm>
                <a:off x="-6568445" y="77892"/>
                <a:ext cx="4729480" cy="6426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algn="l">
                  <a:lnSpc>
                    <a:spcPts val="3545"/>
                  </a:lnSpc>
                </a:pPr>
                <a:r>
                  <a:rPr lang="en-US" sz="2530" b="1" dirty="0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2253220 Yang </a:t>
                </a:r>
                <a:r>
                  <a:rPr lang="en-US" sz="2530" b="1" dirty="0" err="1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Boxuan</a:t>
                </a:r>
                <a:endParaRPr lang="en-US" sz="2530" b="1" dirty="0">
                  <a:solidFill>
                    <a:srgbClr val="FFFFFF"/>
                  </a:solidFill>
                  <a:latin typeface="Abadi" panose="020B0604020104020204" pitchFamily="34" charset="0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endParaRPr>
              </a:p>
            </p:txBody>
          </p:sp>
          <p:sp>
            <p:nvSpPr>
              <p:cNvPr id="39" name="TextBox 15"/>
              <p:cNvSpPr txBox="1"/>
              <p:nvPr/>
            </p:nvSpPr>
            <p:spPr>
              <a:xfrm>
                <a:off x="-1457965" y="122766"/>
                <a:ext cx="5030047" cy="6426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algn="l">
                  <a:lnSpc>
                    <a:spcPts val="3545"/>
                  </a:lnSpc>
                </a:pPr>
                <a:r>
                  <a:rPr lang="en-US" sz="2530" b="1" dirty="0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2253206 Han Mingyang</a:t>
                </a: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6044" y="12300"/>
              <a:ext cx="12330" cy="758"/>
              <a:chOff x="16044" y="12300"/>
              <a:chExt cx="12330" cy="758"/>
            </a:xfrm>
          </p:grpSpPr>
          <p:sp>
            <p:nvSpPr>
              <p:cNvPr id="41" name="TextBox 15"/>
              <p:cNvSpPr txBox="1"/>
              <p:nvPr/>
            </p:nvSpPr>
            <p:spPr>
              <a:xfrm>
                <a:off x="16044" y="12300"/>
                <a:ext cx="7672" cy="7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algn="l">
                  <a:lnSpc>
                    <a:spcPts val="3545"/>
                  </a:lnSpc>
                </a:pPr>
                <a:r>
                  <a:rPr lang="en-US" sz="2530" b="1" dirty="0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2252219 Guan </a:t>
                </a:r>
                <a:r>
                  <a:rPr lang="en-US" sz="2530" b="1" dirty="0" err="1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Yongying</a:t>
                </a:r>
                <a:endParaRPr lang="en-US" sz="2530" b="1" dirty="0">
                  <a:solidFill>
                    <a:srgbClr val="FFFFFF"/>
                  </a:solidFill>
                  <a:latin typeface="Abadi" panose="020B0604020104020204" pitchFamily="34" charset="0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endParaRPr>
              </a:p>
            </p:txBody>
          </p:sp>
          <p:sp>
            <p:nvSpPr>
              <p:cNvPr id="42" name="TextBox 15"/>
              <p:cNvSpPr txBox="1"/>
              <p:nvPr/>
            </p:nvSpPr>
            <p:spPr>
              <a:xfrm>
                <a:off x="22080" y="12300"/>
                <a:ext cx="6295" cy="7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algn="l">
                  <a:lnSpc>
                    <a:spcPts val="3545"/>
                  </a:lnSpc>
                </a:pPr>
                <a:r>
                  <a:rPr lang="en-US" sz="2530" b="1" dirty="0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2250689 Yang </a:t>
                </a:r>
                <a:r>
                  <a:rPr lang="en-US" sz="2530" b="1" dirty="0" err="1">
                    <a:solidFill>
                      <a:srgbClr val="FFFFFF"/>
                    </a:solidFill>
                    <a:latin typeface="Abadi" panose="020B0604020104020204" pitchFamily="34" charset="0"/>
                    <a:ea typeface="思源黑体 Bold" panose="020B0800000000000000" charset="-122"/>
                    <a:cs typeface="思源黑体 Bold" panose="020B0800000000000000" charset="-122"/>
                    <a:sym typeface="思源黑体 Bold" panose="020B0800000000000000" charset="-122"/>
                  </a:rPr>
                  <a:t>Wenqing</a:t>
                </a:r>
                <a:endParaRPr lang="en-US" sz="2530" b="1" dirty="0">
                  <a:solidFill>
                    <a:srgbClr val="FFFFFF"/>
                  </a:solidFill>
                  <a:latin typeface="Abadi" panose="020B0604020104020204" pitchFamily="34" charset="0"/>
                  <a:ea typeface="思源黑体 Bold" panose="020B0800000000000000" charset="-122"/>
                  <a:cs typeface="思源黑体 Bold" panose="020B0800000000000000" charset="-122"/>
                  <a:sym typeface="思源黑体 Bold" panose="020B08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爱设计-18"/>
          <p:cNvGrpSpPr>
            <a:grpSpLocks noChangeAspect="1"/>
          </p:cNvGrpSpPr>
          <p:nvPr/>
        </p:nvGrpSpPr>
        <p:grpSpPr>
          <a:xfrm>
            <a:off x="11287760" y="952500"/>
            <a:ext cx="3060065" cy="3060065"/>
            <a:chOff x="9189573" y="2234241"/>
            <a:chExt cx="1592728" cy="1592728"/>
          </a:xfrm>
        </p:grpSpPr>
        <p:sp>
          <p:nvSpPr>
            <p:cNvPr id="73" name="爱设计-18-1"/>
            <p:cNvSpPr/>
            <p:nvPr/>
          </p:nvSpPr>
          <p:spPr>
            <a:xfrm>
              <a:off x="9189573" y="2234241"/>
              <a:ext cx="1592728" cy="15927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badi" panose="020B0604020104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4" name="爱设计-18-2"/>
            <p:cNvSpPr/>
            <p:nvPr/>
          </p:nvSpPr>
          <p:spPr>
            <a:xfrm>
              <a:off x="9278672" y="2323340"/>
              <a:ext cx="1414529" cy="14145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badi" panose="020B0604020104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96630" y="7072237"/>
            <a:ext cx="856925" cy="1641476"/>
            <a:chOff x="0" y="0"/>
            <a:chExt cx="225692" cy="4323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5692" cy="432323"/>
            </a:xfrm>
            <a:custGeom>
              <a:avLst/>
              <a:gdLst/>
              <a:ahLst/>
              <a:cxnLst/>
              <a:rect l="l" t="t" r="r" b="b"/>
              <a:pathLst>
                <a:path w="225692" h="432323">
                  <a:moveTo>
                    <a:pt x="0" y="0"/>
                  </a:moveTo>
                  <a:lnTo>
                    <a:pt x="225692" y="0"/>
                  </a:lnTo>
                  <a:lnTo>
                    <a:pt x="225692" y="432323"/>
                  </a:lnTo>
                  <a:lnTo>
                    <a:pt x="0" y="432323"/>
                  </a:lnTo>
                  <a:close/>
                </a:path>
              </a:pathLst>
            </a:custGeom>
            <a:solidFill>
              <a:srgbClr val="EF9F2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25692" cy="460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1" name="TextBox 5"/>
          <p:cNvSpPr txBox="1"/>
          <p:nvPr/>
        </p:nvSpPr>
        <p:spPr>
          <a:xfrm>
            <a:off x="1511935" y="697865"/>
            <a:ext cx="4505325" cy="448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530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Brief introduction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640948" y="511261"/>
            <a:ext cx="769986" cy="71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01</a:t>
            </a:r>
          </a:p>
        </p:txBody>
      </p:sp>
      <p:sp>
        <p:nvSpPr>
          <p:cNvPr id="52" name="爱设计-7"/>
          <p:cNvSpPr txBox="1"/>
          <p:nvPr/>
        </p:nvSpPr>
        <p:spPr>
          <a:xfrm>
            <a:off x="2137410" y="5600700"/>
            <a:ext cx="3381375" cy="2940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Project Origin</a:t>
            </a:r>
          </a:p>
        </p:txBody>
      </p:sp>
      <p:sp>
        <p:nvSpPr>
          <p:cNvPr id="53" name="爱设计-8"/>
          <p:cNvSpPr txBox="1"/>
          <p:nvPr/>
        </p:nvSpPr>
        <p:spPr>
          <a:xfrm>
            <a:off x="1960245" y="6002655"/>
            <a:ext cx="3735705" cy="11734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l">
              <a:lnSpc>
                <a:spcPct val="130000"/>
              </a:lnSpc>
              <a:buSzPct val="25000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  <a:sym typeface="Arial" panose="020B0604020202020204" pitchFamily="34" charset="0"/>
              </a:rPr>
              <a:t>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  <a:sym typeface="Arial" panose="020B0604020202020204" pitchFamily="34" charset="0"/>
              </a:rPr>
              <a:t>WiseInvest is a fund trading platform designed for personal investors and fund companies.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  <a:sym typeface="Arial" panose="020B0604020202020204" pitchFamily="34" charset="0"/>
              </a:rPr>
              <a:t> Focuses on delivering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  <a:sym typeface="Arial" panose="020B0604020202020204" pitchFamily="34" charset="0"/>
              </a:rPr>
              <a:t>efficient, secure, and personalized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  <a:sym typeface="Arial" panose="020B0604020202020204" pitchFamily="34" charset="0"/>
              </a:rPr>
              <a:t> trading services.</a:t>
            </a:r>
          </a:p>
        </p:txBody>
      </p:sp>
      <p:sp>
        <p:nvSpPr>
          <p:cNvPr id="70" name="爱设计-16"/>
          <p:cNvSpPr txBox="1"/>
          <p:nvPr/>
        </p:nvSpPr>
        <p:spPr>
          <a:xfrm>
            <a:off x="11663134" y="4288182"/>
            <a:ext cx="2217009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Project Goal</a:t>
            </a:r>
          </a:p>
        </p:txBody>
      </p:sp>
      <p:sp>
        <p:nvSpPr>
          <p:cNvPr id="71" name="爱设计-17"/>
          <p:cNvSpPr txBox="1"/>
          <p:nvPr/>
        </p:nvSpPr>
        <p:spPr>
          <a:xfrm>
            <a:off x="11372850" y="4771390"/>
            <a:ext cx="3554730" cy="12706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indent="0" algn="l">
              <a:lnSpc>
                <a:spcPct val="130000"/>
              </a:lnSpc>
              <a:buSzPct val="25000"/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Build a stable trading platform.</a:t>
            </a:r>
          </a:p>
          <a:p>
            <a:pPr indent="0" algn="l">
              <a:lnSpc>
                <a:spcPct val="130000"/>
              </a:lnSpc>
              <a:buSzPct val="25000"/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Enhance user experience with intelligent recommendations and customer service.</a:t>
            </a:r>
          </a:p>
          <a:p>
            <a:pPr algn="ctr">
              <a:lnSpc>
                <a:spcPct val="130000"/>
              </a:lnSpc>
              <a:buSzPct val="25000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buSzPct val="25000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buSzPct val="25000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buSzPct val="25000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54" name="爱设计-9"/>
          <p:cNvGrpSpPr>
            <a:grpSpLocks noChangeAspect="1"/>
          </p:cNvGrpSpPr>
          <p:nvPr/>
        </p:nvGrpSpPr>
        <p:grpSpPr>
          <a:xfrm>
            <a:off x="2259330" y="2384425"/>
            <a:ext cx="3060065" cy="3060065"/>
            <a:chOff x="1409700" y="2569892"/>
            <a:chExt cx="1592728" cy="1592728"/>
          </a:xfrm>
        </p:grpSpPr>
        <p:sp>
          <p:nvSpPr>
            <p:cNvPr id="55" name="爱设计-9-1"/>
            <p:cNvSpPr/>
            <p:nvPr/>
          </p:nvSpPr>
          <p:spPr>
            <a:xfrm>
              <a:off x="1409700" y="2569892"/>
              <a:ext cx="1592728" cy="1592728"/>
            </a:xfrm>
            <a:prstGeom prst="ellipse">
              <a:avLst/>
            </a:prstGeom>
            <a:gradFill>
              <a:gsLst>
                <a:gs pos="0">
                  <a:schemeClr val="accent1">
                    <a:alpha val="25000"/>
                  </a:schemeClr>
                </a:gs>
                <a:gs pos="100000">
                  <a:schemeClr val="accent1">
                    <a:lumMod val="60000"/>
                    <a:lumOff val="40000"/>
                    <a:alpha val="2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badi" panose="020B0604020104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6" name="爱设计-9-2"/>
            <p:cNvSpPr/>
            <p:nvPr/>
          </p:nvSpPr>
          <p:spPr>
            <a:xfrm>
              <a:off x="1498799" y="2658991"/>
              <a:ext cx="1414529" cy="14145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badi" panose="020B0604020104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78806" y="1698408"/>
            <a:ext cx="3826510" cy="5119370"/>
            <a:chOff x="4389330" y="1265973"/>
            <a:chExt cx="3826510" cy="5119370"/>
          </a:xfrm>
        </p:grpSpPr>
        <p:sp>
          <p:nvSpPr>
            <p:cNvPr id="64" name="爱设计-13"/>
            <p:cNvSpPr txBox="1"/>
            <p:nvPr/>
          </p:nvSpPr>
          <p:spPr>
            <a:xfrm>
              <a:off x="4389330" y="4546383"/>
              <a:ext cx="3826510" cy="2940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ctr" anchorCtr="0">
              <a:no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25000"/>
                <a:buFontTx/>
                <a:buNone/>
                <a:defRPr/>
              </a:pPr>
              <a:r>
                <a: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Arial" panose="020B0604020202020204" pitchFamily="34" charset="0"/>
                </a:rPr>
                <a:t>Market Observation</a:t>
              </a:r>
            </a:p>
          </p:txBody>
        </p:sp>
        <p:sp>
          <p:nvSpPr>
            <p:cNvPr id="65" name="爱设计-14"/>
            <p:cNvSpPr txBox="1"/>
            <p:nvPr/>
          </p:nvSpPr>
          <p:spPr>
            <a:xfrm>
              <a:off x="4663650" y="4939448"/>
              <a:ext cx="3484880" cy="14458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l">
                <a:lnSpc>
                  <a:spcPct val="130000"/>
                </a:lnSpc>
                <a:buSzPct val="25000"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OPPOSans B" panose="00020600040101010101" pitchFamily="18" charset="-122"/>
                  <a:sym typeface="Arial" panose="020B0604020202020204" pitchFamily="34" charset="0"/>
                </a:rPr>
                <a:t>Current platforms provide subscription, redemption, and account management.</a:t>
              </a:r>
            </a:p>
            <a:p>
              <a:pPr algn="l">
                <a:lnSpc>
                  <a:spcPct val="130000"/>
                </a:lnSpc>
                <a:buSzPct val="25000"/>
              </a:pPr>
              <a:endPara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  <a:p>
              <a:pPr algn="l">
                <a:lnSpc>
                  <a:spcPct val="130000"/>
                </a:lnSpc>
                <a:buSzPct val="25000"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OPPOSans B" panose="00020600040101010101" pitchFamily="18" charset="-122"/>
                  <a:sym typeface="Arial" panose="020B0604020202020204" pitchFamily="34" charset="0"/>
                </a:rPr>
                <a:t>Gaps: Lack of personalized advice and real-time support.</a:t>
              </a:r>
            </a:p>
          </p:txBody>
        </p:sp>
        <p:grpSp>
          <p:nvGrpSpPr>
            <p:cNvPr id="66" name="爱设计-15"/>
            <p:cNvGrpSpPr/>
            <p:nvPr/>
          </p:nvGrpSpPr>
          <p:grpSpPr>
            <a:xfrm>
              <a:off x="4650315" y="1265973"/>
              <a:ext cx="3060000" cy="3060000"/>
              <a:chOff x="4025179" y="2234241"/>
              <a:chExt cx="1592728" cy="1592728"/>
            </a:xfrm>
          </p:grpSpPr>
          <p:sp>
            <p:nvSpPr>
              <p:cNvPr id="67" name="爱设计-15-1"/>
              <p:cNvSpPr/>
              <p:nvPr/>
            </p:nvSpPr>
            <p:spPr>
              <a:xfrm>
                <a:off x="4025179" y="2234241"/>
                <a:ext cx="1592728" cy="159272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Abadi" panose="020B0604020104020204" pitchFamily="34" charset="0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爱设计-15-2"/>
              <p:cNvSpPr/>
              <p:nvPr/>
            </p:nvSpPr>
            <p:spPr>
              <a:xfrm>
                <a:off x="4114278" y="2323340"/>
                <a:ext cx="1414529" cy="14145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Abadi" panose="020B0604020104020204" pitchFamily="34" charset="0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5690" y="2828290"/>
            <a:ext cx="2886710" cy="217106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305" y="2044065"/>
            <a:ext cx="3121660" cy="23698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1790700"/>
            <a:ext cx="3032760" cy="1711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5"/>
          <p:cNvSpPr txBox="1"/>
          <p:nvPr/>
        </p:nvSpPr>
        <p:spPr>
          <a:xfrm>
            <a:off x="1511935" y="697865"/>
            <a:ext cx="4505325" cy="448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530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Brief introduction</a:t>
            </a: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640948" y="511261"/>
            <a:ext cx="769986" cy="71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01</a:t>
            </a:r>
          </a:p>
        </p:txBody>
      </p:sp>
      <p:sp>
        <p:nvSpPr>
          <p:cNvPr id="26" name="爱设计-1"/>
          <p:cNvSpPr txBox="1"/>
          <p:nvPr/>
        </p:nvSpPr>
        <p:spPr>
          <a:xfrm>
            <a:off x="2296795" y="1943569"/>
            <a:ext cx="3054985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894CE"/>
                </a:solidFill>
                <a:effectLst/>
                <a:uLnTx/>
                <a:uFillTx/>
                <a:latin typeface="+mj-ea"/>
                <a:ea typeface="OPPOSans H" panose="00020600040101010101" pitchFamily="18" charset="-122"/>
                <a:cs typeface="+mn-cs"/>
              </a:rPr>
              <a:t>Project Highlight</a:t>
            </a:r>
          </a:p>
        </p:txBody>
      </p:sp>
      <p:sp>
        <p:nvSpPr>
          <p:cNvPr id="27" name="爱设计-5-1"/>
          <p:cNvSpPr txBox="1"/>
          <p:nvPr/>
        </p:nvSpPr>
        <p:spPr>
          <a:xfrm flipH="1">
            <a:off x="3942715" y="3762375"/>
            <a:ext cx="3189605" cy="16954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</a:rPr>
              <a:t> </a:t>
            </a:r>
            <a:r>
              <a:rPr kumimoji="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</a:rPr>
              <a:t>Individual Investors</a:t>
            </a: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defRPr/>
            </a:pP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</a:rPr>
              <a:t>Risk Identification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defRPr/>
            </a:pP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</a:rPr>
              <a:t>Fund Trading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defRPr/>
            </a:pP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</a:rPr>
              <a:t>Account Overview</a:t>
            </a: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R" panose="00020600040101010101" pitchFamily="18" charset="-122"/>
            </a:endParaRPr>
          </a:p>
        </p:txBody>
      </p:sp>
      <p:cxnSp>
        <p:nvCxnSpPr>
          <p:cNvPr id="28" name="爱设计-5-2"/>
          <p:cNvCxnSpPr/>
          <p:nvPr/>
        </p:nvCxnSpPr>
        <p:spPr>
          <a:xfrm flipV="1">
            <a:off x="4014470" y="4108450"/>
            <a:ext cx="3117850" cy="6985"/>
          </a:xfrm>
          <a:prstGeom prst="line">
            <a:avLst/>
          </a:prstGeom>
          <a:ln w="698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591800" y="3543300"/>
            <a:ext cx="3373755" cy="1889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System Administrators</a:t>
            </a: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defRPr/>
            </a:pPr>
            <a:r>
              <a:rPr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Daily Settlement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defRPr/>
            </a:pPr>
            <a:r>
              <a:rPr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Product Management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defRPr/>
            </a:pPr>
            <a:r>
              <a:rPr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Data Monitoring</a:t>
            </a:r>
            <a:endParaRPr lang="zh-CN" altLang="en-US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R" panose="00020600040101010101" pitchFamily="18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67200" y="6879590"/>
            <a:ext cx="10723245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defRPr/>
            </a:pPr>
            <a:r>
              <a:rPr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End-to-End Transaction Process</a:t>
            </a:r>
            <a:r>
              <a:rPr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: Supports complete trading workflow.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defRPr/>
            </a:pPr>
            <a:r>
              <a:rPr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Personalized Services</a:t>
            </a:r>
            <a:r>
              <a:rPr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: </a:t>
            </a:r>
            <a:r>
              <a:rPr lang="en-US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Rule-based</a:t>
            </a:r>
            <a:r>
              <a:rPr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 recommendations + AI-powered customer support.</a:t>
            </a:r>
            <a:endParaRPr lang="zh-CN" altLang="en-US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R" panose="00020600040101010101" pitchFamily="18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02205" y="2790825"/>
            <a:ext cx="2703830" cy="4711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User-Oriented Features</a:t>
            </a:r>
            <a:endParaRPr lang="zh-CN" altLang="en-US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R" panose="00020600040101010101" pitchFamily="18" charset="-122"/>
              <a:sym typeface="+mn-ea"/>
            </a:endParaRPr>
          </a:p>
        </p:txBody>
      </p:sp>
      <p:pic>
        <p:nvPicPr>
          <p:cNvPr id="32" name="https://img8.file.cache.docer.com/storage/1733222550665669000/7a4b347108333e91c8be949d45125588.png" descr="卡通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725" y="3399790"/>
            <a:ext cx="1237615" cy="2058035"/>
          </a:xfrm>
          <a:prstGeom prst="rect">
            <a:avLst/>
          </a:prstGeom>
        </p:spPr>
      </p:pic>
      <p:pic>
        <p:nvPicPr>
          <p:cNvPr id="33" name="https://img8.file.cache.docer.com/storage/1733208642000404200/c97c587180792e57a1dc193b33c53469.png" descr="卡通西装人物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4805" y="3330575"/>
            <a:ext cx="777875" cy="2196465"/>
          </a:xfrm>
          <a:prstGeom prst="rect">
            <a:avLst/>
          </a:prstGeom>
        </p:spPr>
      </p:pic>
      <p:cxnSp>
        <p:nvCxnSpPr>
          <p:cNvPr id="34" name="爱设计-5-2"/>
          <p:cNvCxnSpPr/>
          <p:nvPr/>
        </p:nvCxnSpPr>
        <p:spPr>
          <a:xfrm flipV="1">
            <a:off x="10719435" y="4115435"/>
            <a:ext cx="3117850" cy="6985"/>
          </a:xfrm>
          <a:prstGeom prst="line">
            <a:avLst/>
          </a:prstGeom>
          <a:ln w="698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478405" y="6278880"/>
            <a:ext cx="2703830" cy="4711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POSans R" panose="00020600040101010101" pitchFamily="18" charset="-122"/>
                <a:sym typeface="+mn-ea"/>
              </a:rPr>
              <a:t>Key Highlights</a:t>
            </a:r>
            <a:endParaRPr lang="zh-CN" altLang="en-US" sz="1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POSans R" panose="00020600040101010101" pitchFamily="18" charset="-122"/>
              <a:sym typeface="+mn-ea"/>
            </a:endParaRPr>
          </a:p>
        </p:txBody>
      </p:sp>
      <p:pic>
        <p:nvPicPr>
          <p:cNvPr id="36" name="https://img8.file.cache.docer.com/storage/1697525101371837400/82cfa52cb1692414ed0c0aff41222762.png" descr="00734_灯泡创意_28166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4925" y="6819265"/>
            <a:ext cx="1004570" cy="10045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-743770" y="-619596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05774" y="8593798"/>
            <a:ext cx="805901" cy="804894"/>
          </a:xfrm>
          <a:custGeom>
            <a:avLst/>
            <a:gdLst/>
            <a:ahLst/>
            <a:cxnLst/>
            <a:rect l="l" t="t" r="r" b="b"/>
            <a:pathLst>
              <a:path w="805901" h="804894">
                <a:moveTo>
                  <a:pt x="0" y="0"/>
                </a:moveTo>
                <a:lnTo>
                  <a:pt x="805901" y="0"/>
                </a:lnTo>
                <a:lnTo>
                  <a:pt x="805901" y="804894"/>
                </a:lnTo>
                <a:lnTo>
                  <a:pt x="0" y="804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182513" flipH="1" flipV="1">
            <a:off x="1536532" y="694832"/>
            <a:ext cx="6310650" cy="8249215"/>
          </a:xfrm>
          <a:custGeom>
            <a:avLst/>
            <a:gdLst/>
            <a:ahLst/>
            <a:cxnLst/>
            <a:rect l="l" t="t" r="r" b="b"/>
            <a:pathLst>
              <a:path w="6310650" h="8249215">
                <a:moveTo>
                  <a:pt x="6310650" y="8249215"/>
                </a:moveTo>
                <a:lnTo>
                  <a:pt x="0" y="8249215"/>
                </a:lnTo>
                <a:lnTo>
                  <a:pt x="0" y="0"/>
                </a:lnTo>
                <a:lnTo>
                  <a:pt x="6310650" y="0"/>
                </a:lnTo>
                <a:lnTo>
                  <a:pt x="6310650" y="824921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5483" y="2535189"/>
            <a:ext cx="8129260" cy="4704809"/>
          </a:xfrm>
          <a:custGeom>
            <a:avLst/>
            <a:gdLst/>
            <a:ahLst/>
            <a:cxnLst/>
            <a:rect l="l" t="t" r="r" b="b"/>
            <a:pathLst>
              <a:path w="8129260" h="4704809">
                <a:moveTo>
                  <a:pt x="0" y="0"/>
                </a:moveTo>
                <a:lnTo>
                  <a:pt x="8129260" y="0"/>
                </a:lnTo>
                <a:lnTo>
                  <a:pt x="8129260" y="4704810"/>
                </a:lnTo>
                <a:lnTo>
                  <a:pt x="0" y="47048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049000" y="6663690"/>
            <a:ext cx="5346065" cy="210820"/>
            <a:chOff x="0" y="0"/>
            <a:chExt cx="1072881" cy="459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2881" cy="45965"/>
            </a:xfrm>
            <a:custGeom>
              <a:avLst/>
              <a:gdLst/>
              <a:ahLst/>
              <a:cxnLst/>
              <a:rect l="l" t="t" r="r" b="b"/>
              <a:pathLst>
                <a:path w="1072881" h="45965">
                  <a:moveTo>
                    <a:pt x="0" y="0"/>
                  </a:moveTo>
                  <a:lnTo>
                    <a:pt x="1072881" y="0"/>
                  </a:lnTo>
                  <a:lnTo>
                    <a:pt x="1072881" y="45965"/>
                  </a:lnTo>
                  <a:lnTo>
                    <a:pt x="0" y="45965"/>
                  </a:lnTo>
                  <a:close/>
                </a:path>
              </a:pathLst>
            </a:custGeom>
            <a:solidFill>
              <a:srgbClr val="FFBD59">
                <a:alpha val="3098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72881" cy="74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471286" y="2458989"/>
            <a:ext cx="2337439" cy="184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890"/>
              </a:lnSpc>
            </a:pPr>
            <a:r>
              <a:rPr lang="en-US" sz="11545" b="1" spc="-184" dirty="0">
                <a:solidFill>
                  <a:srgbClr val="FFBD59"/>
                </a:solidFill>
                <a:latin typeface="Abadi" panose="020B0604020104020204" pitchFamily="34" charset="0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/02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39400" y="4838700"/>
            <a:ext cx="74193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4400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Summary of the biweekly reports and milestone meetings</a:t>
            </a:r>
          </a:p>
        </p:txBody>
      </p:sp>
      <p:pic>
        <p:nvPicPr>
          <p:cNvPr id="28" name="图片 27" descr="你的段落文字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53800" y="2928620"/>
            <a:ext cx="2825750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4000" y="647700"/>
            <a:ext cx="9933305" cy="81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530" b="1" spc="-10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Summary of the biweekly reports and milestone meetings</a:t>
            </a:r>
          </a:p>
          <a:p>
            <a:pPr algn="l">
              <a:lnSpc>
                <a:spcPts val="3190"/>
              </a:lnSpc>
            </a:pPr>
            <a:endParaRPr lang="en-US" sz="2530" b="1" spc="-88" dirty="0">
              <a:solidFill>
                <a:srgbClr val="000000"/>
              </a:solidFill>
              <a:latin typeface="Abadi" panose="020B0604020104020204" pitchFamily="34" charset="0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rot="-5400000">
            <a:off x="4021542" y="5119688"/>
            <a:ext cx="10287000" cy="0"/>
          </a:xfrm>
          <a:prstGeom prst="line">
            <a:avLst/>
          </a:prstGeom>
          <a:ln w="47625" cap="flat">
            <a:solidFill>
              <a:srgbClr val="FF914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8916461" y="2035563"/>
            <a:ext cx="455078" cy="45507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16461" y="4649688"/>
            <a:ext cx="455078" cy="45507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16461" y="7252439"/>
            <a:ext cx="455078" cy="45507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28600" y="1790700"/>
            <a:ext cx="7357745" cy="520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065"/>
              </a:lnSpc>
              <a:spcBef>
                <a:spcPct val="0"/>
              </a:spcBef>
            </a:pPr>
            <a:r>
              <a:rPr lang="en-US" altLang="zh-CN" sz="3225" b="1" spc="-6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Biweekly Report 1(Mar 24–Apr 6)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47070" y="1927225"/>
            <a:ext cx="6919595" cy="520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65"/>
              </a:lnSpc>
              <a:spcBef>
                <a:spcPct val="0"/>
              </a:spcBef>
            </a:pPr>
            <a:r>
              <a:rPr lang="en-US" altLang="zh-CN" sz="3225" b="1" spc="-6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Biweekly Report 2(Apr 7–Apr 20)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83339" y="1785717"/>
            <a:ext cx="913169" cy="8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90"/>
              </a:lnSpc>
              <a:spcBef>
                <a:spcPct val="0"/>
              </a:spcBef>
            </a:pPr>
            <a:r>
              <a:rPr lang="en-US" sz="5705" b="1" spc="-114" dirty="0">
                <a:solidFill>
                  <a:srgbClr val="EF9F27"/>
                </a:solidFill>
                <a:latin typeface="Abadi" panose="020B0604020104020204" pitchFamily="34" charset="0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95389" y="1785717"/>
            <a:ext cx="913169" cy="8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90"/>
              </a:lnSpc>
              <a:spcBef>
                <a:spcPct val="0"/>
              </a:spcBef>
            </a:pPr>
            <a:r>
              <a:rPr lang="en-US" sz="5705" b="1" spc="-114" dirty="0">
                <a:solidFill>
                  <a:srgbClr val="EF9F27"/>
                </a:solidFill>
                <a:latin typeface="Abadi" panose="020B0604020104020204" pitchFamily="34" charset="0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95389" y="4300797"/>
            <a:ext cx="913169" cy="8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90"/>
              </a:lnSpc>
              <a:spcBef>
                <a:spcPct val="0"/>
              </a:spcBef>
            </a:pPr>
            <a:r>
              <a:rPr lang="en-US" sz="5705" b="1" spc="-114" dirty="0">
                <a:solidFill>
                  <a:srgbClr val="EF9F27"/>
                </a:solidFill>
                <a:latin typeface="Abadi" panose="020B0604020104020204" pitchFamily="34" charset="0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83339" y="4300797"/>
            <a:ext cx="913169" cy="8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90"/>
              </a:lnSpc>
              <a:spcBef>
                <a:spcPct val="0"/>
              </a:spcBef>
            </a:pPr>
            <a:r>
              <a:rPr lang="en-US" sz="5705" b="1" spc="-114" dirty="0">
                <a:solidFill>
                  <a:srgbClr val="EF9F27"/>
                </a:solidFill>
                <a:latin typeface="Abadi" panose="020B0604020104020204" pitchFamily="34" charset="0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83339" y="7002592"/>
            <a:ext cx="913169" cy="8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90"/>
              </a:lnSpc>
              <a:spcBef>
                <a:spcPct val="0"/>
              </a:spcBef>
            </a:pPr>
            <a:r>
              <a:rPr lang="en-US" sz="5705" b="1" spc="-114" dirty="0">
                <a:solidFill>
                  <a:srgbClr val="EF9F27"/>
                </a:solidFill>
                <a:latin typeface="Abadi" panose="020B0604020104020204" pitchFamily="34" charset="0"/>
                <a:ea typeface="思源宋体-超粗体" panose="02020900000000000000" charset="-122"/>
                <a:cs typeface="思源宋体-超粗体" panose="02020900000000000000" charset="-122"/>
                <a:sym typeface="思源宋体-超粗体" panose="02020900000000000000" charset="-122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-21590" y="4457700"/>
            <a:ext cx="7607935" cy="520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065"/>
              </a:lnSpc>
              <a:spcBef>
                <a:spcPct val="0"/>
              </a:spcBef>
            </a:pPr>
            <a:r>
              <a:rPr lang="en-US" altLang="zh-CN" sz="3225" b="1" spc="-6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Biweekly Report 3(Apr 21–May 4)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96600" y="4584065"/>
            <a:ext cx="6362700" cy="520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65"/>
              </a:lnSpc>
              <a:spcBef>
                <a:spcPct val="0"/>
              </a:spcBef>
            </a:pPr>
            <a:r>
              <a:rPr lang="en-US" altLang="zh-CN" sz="3225" b="1" spc="-6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Biweekly Report 4(May 5–May 18)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2400" y="7186930"/>
            <a:ext cx="7560945" cy="520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065"/>
              </a:lnSpc>
              <a:spcBef>
                <a:spcPct val="0"/>
              </a:spcBef>
            </a:pPr>
            <a:r>
              <a:rPr lang="en-US" altLang="zh-CN" sz="3225" b="1" spc="-64" dirty="0">
                <a:solidFill>
                  <a:srgbClr val="000000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Biweekly Report 5(May 19–June 1)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76400" y="5143500"/>
            <a:ext cx="580644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Achievements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: Login, registration, and product browsing system development.</a:t>
            </a:r>
          </a:p>
          <a:p>
            <a:pPr algn="r">
              <a:lnSpc>
                <a:spcPts val="2400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r">
              <a:lnSpc>
                <a:spcPts val="2400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Key Deliverables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: Frontend and backend integration, environment setup.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9692640" y="2570480"/>
            <a:ext cx="8253730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Achievements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: UI design and system </a:t>
            </a:r>
          </a:p>
          <a:p>
            <a:pPr algn="r">
              <a:lnSpc>
                <a:spcPts val="2400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architecture design.</a:t>
            </a:r>
          </a:p>
          <a:p>
            <a:pPr algn="r">
              <a:lnSpc>
                <a:spcPts val="2400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r">
              <a:lnSpc>
                <a:spcPts val="2400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Key Deliverables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: UI diagrams, design document.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1676400" y="2636520"/>
            <a:ext cx="5806440" cy="1538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Achievements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: Project initiation, requirements gathering, SRS drafting.</a:t>
            </a:r>
          </a:p>
          <a:p>
            <a:pPr algn="r">
              <a:lnSpc>
                <a:spcPts val="2400"/>
              </a:lnSpc>
            </a:pPr>
            <a:endParaRPr lang="en-US" altLang="zh-CN" sz="2400" b="1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r">
              <a:lnSpc>
                <a:spcPts val="2400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Key Deliverables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: Project Plan, User Requirements Specification (SRS).</a:t>
            </a:r>
          </a:p>
        </p:txBody>
      </p:sp>
      <p:sp>
        <p:nvSpPr>
          <p:cNvPr id="38" name="TextBox 30"/>
          <p:cNvSpPr txBox="1"/>
          <p:nvPr/>
        </p:nvSpPr>
        <p:spPr>
          <a:xfrm>
            <a:off x="102235" y="8015605"/>
            <a:ext cx="7252970" cy="1538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Achievements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: Completed backend testing of AI support module and system integration.</a:t>
            </a:r>
          </a:p>
          <a:p>
            <a:pPr algn="r">
              <a:lnSpc>
                <a:spcPts val="2400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r">
              <a:lnSpc>
                <a:spcPts val="2400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Key Deliverables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: Final system testing, user manual creation.</a:t>
            </a:r>
          </a:p>
        </p:txBody>
      </p:sp>
      <p:sp>
        <p:nvSpPr>
          <p:cNvPr id="39" name="TextBox 30"/>
          <p:cNvSpPr txBox="1"/>
          <p:nvPr/>
        </p:nvSpPr>
        <p:spPr>
          <a:xfrm>
            <a:off x="10896600" y="5448300"/>
            <a:ext cx="66929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Achievements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: Development of recommendation and AI customer support systems.</a:t>
            </a:r>
          </a:p>
          <a:p>
            <a:pPr algn="r">
              <a:lnSpc>
                <a:spcPts val="2400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r">
              <a:lnSpc>
                <a:spcPts val="2400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Key Deliverables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: Core system modules, initial recommendation system.</a:t>
            </a:r>
          </a:p>
          <a:p>
            <a:pPr algn="r">
              <a:lnSpc>
                <a:spcPts val="2400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r">
              <a:lnSpc>
                <a:spcPts val="2400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02</a:t>
            </a:r>
          </a:p>
        </p:txBody>
      </p:sp>
      <p:sp>
        <p:nvSpPr>
          <p:cNvPr id="8" name="TextBox 8"/>
          <p:cNvSpPr txBox="1"/>
          <p:nvPr>
            <p:custDataLst>
              <p:tags r:id="rId1"/>
            </p:custDataLst>
          </p:nvPr>
        </p:nvSpPr>
        <p:spPr>
          <a:xfrm>
            <a:off x="152400" y="581025"/>
            <a:ext cx="10934065" cy="521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  <a:spcBef>
                <a:spcPct val="0"/>
              </a:spcBef>
            </a:pPr>
            <a:r>
              <a:rPr lang="en-US" altLang="zh-CN" sz="3230" b="1" spc="-64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Milestone 1 Review(March 24-April 20)</a:t>
            </a:r>
          </a:p>
        </p:txBody>
      </p:sp>
      <p:sp>
        <p:nvSpPr>
          <p:cNvPr id="12" name="TextBox 12"/>
          <p:cNvSpPr txBox="1"/>
          <p:nvPr>
            <p:custDataLst>
              <p:tags r:id="rId2"/>
            </p:custDataLst>
          </p:nvPr>
        </p:nvSpPr>
        <p:spPr>
          <a:xfrm>
            <a:off x="381000" y="1409700"/>
            <a:ext cx="11995150" cy="4009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05"/>
              </a:lnSpc>
            </a:pPr>
            <a:r>
              <a:rPr lang="en-US" altLang="zh-CN" sz="28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Milestone 1 Achievements:</a:t>
            </a:r>
          </a:p>
          <a:p>
            <a:pPr algn="l">
              <a:lnSpc>
                <a:spcPts val="2405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l">
              <a:lnSpc>
                <a:spcPts val="2405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Completed:</a:t>
            </a: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Requirements analysis, UI design, and initial system architecture.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Developed login, registration, and product browsing pages.</a:t>
            </a:r>
          </a:p>
          <a:p>
            <a:pPr algn="l">
              <a:lnSpc>
                <a:spcPts val="2405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l">
              <a:lnSpc>
                <a:spcPts val="2405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Key Deliverables: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Project Plan, SRS draft, Functional prototype for login and registration.</a:t>
            </a:r>
          </a:p>
          <a:p>
            <a:pPr algn="l">
              <a:lnSpc>
                <a:spcPts val="2405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l">
              <a:lnSpc>
                <a:spcPts val="2405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Improvements Based on Feedback:</a:t>
            </a: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WBS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Planning working hours </a:t>
            </a:r>
            <a:r>
              <a:rPr lang="en-US" altLang="zh-CN" sz="2400" spc="-1" dirty="0" err="1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fofor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 each tasks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 err="1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ToTotal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 working hours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6200" y="1638300"/>
            <a:ext cx="6776085" cy="6752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5720" y="5295900"/>
            <a:ext cx="5495925" cy="421386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6210300"/>
            <a:ext cx="3857625" cy="2733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18803">
            <a:off x="-1596601" y="941737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89457">
            <a:off x="14409144" y="8275407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18803">
            <a:off x="14272836" y="-5303895"/>
            <a:ext cx="5604311" cy="7325897"/>
          </a:xfrm>
          <a:custGeom>
            <a:avLst/>
            <a:gdLst/>
            <a:ahLst/>
            <a:cxnLst/>
            <a:rect l="l" t="t" r="r" b="b"/>
            <a:pathLst>
              <a:path w="5604311" h="7325897">
                <a:moveTo>
                  <a:pt x="0" y="0"/>
                </a:moveTo>
                <a:lnTo>
                  <a:pt x="5604311" y="0"/>
                </a:lnTo>
                <a:lnTo>
                  <a:pt x="5604311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40948" y="511261"/>
            <a:ext cx="769986" cy="698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500" b="1" spc="-157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02</a:t>
            </a:r>
          </a:p>
        </p:txBody>
      </p:sp>
      <p:sp>
        <p:nvSpPr>
          <p:cNvPr id="8" name="TextBox 8"/>
          <p:cNvSpPr txBox="1"/>
          <p:nvPr>
            <p:custDataLst>
              <p:tags r:id="rId1"/>
            </p:custDataLst>
          </p:nvPr>
        </p:nvSpPr>
        <p:spPr>
          <a:xfrm>
            <a:off x="76200" y="647700"/>
            <a:ext cx="10934065" cy="521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  <a:spcBef>
                <a:spcPct val="0"/>
              </a:spcBef>
            </a:pPr>
            <a:r>
              <a:rPr lang="en-US" altLang="zh-CN" sz="3230" b="1" spc="-64" dirty="0">
                <a:solidFill>
                  <a:srgbClr val="EF9F27"/>
                </a:solidFill>
                <a:latin typeface="Abadi" panose="020B0604020104020204" pitchFamily="34" charset="0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Milestone 2 Review(April 21-May 18)</a:t>
            </a:r>
          </a:p>
        </p:txBody>
      </p:sp>
      <p:sp>
        <p:nvSpPr>
          <p:cNvPr id="12" name="TextBox 12"/>
          <p:cNvSpPr txBox="1"/>
          <p:nvPr>
            <p:custDataLst>
              <p:tags r:id="rId2"/>
            </p:custDataLst>
          </p:nvPr>
        </p:nvSpPr>
        <p:spPr>
          <a:xfrm>
            <a:off x="304800" y="1856740"/>
            <a:ext cx="11995150" cy="4625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05"/>
              </a:lnSpc>
            </a:pPr>
            <a:r>
              <a:rPr lang="en-US" altLang="zh-CN" sz="28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Milestone 2 Achievements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:</a:t>
            </a:r>
          </a:p>
          <a:p>
            <a:pPr algn="l">
              <a:lnSpc>
                <a:spcPts val="2405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l">
              <a:lnSpc>
                <a:spcPts val="2405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Completed: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Development of core modules (Account, Product, Transaction Services).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Unit testing and integration of core features.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Built initial components for AI recommendation and customer support.</a:t>
            </a:r>
          </a:p>
          <a:p>
            <a:pPr algn="l">
              <a:lnSpc>
                <a:spcPts val="2405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l">
              <a:lnSpc>
                <a:spcPts val="2405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Key Deliverables: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Core system functionalities (account management, product services).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Completed unit and integration tests for core features.</a:t>
            </a:r>
          </a:p>
          <a:p>
            <a:pPr algn="l">
              <a:lnSpc>
                <a:spcPts val="2405"/>
              </a:lnSpc>
            </a:pPr>
            <a:endParaRPr lang="en-US" altLang="zh-CN" sz="2400" spc="-1" dirty="0">
              <a:solidFill>
                <a:srgbClr val="000000"/>
              </a:solidFill>
              <a:latin typeface="Abadi" panose="020B0604020104020204" pitchFamily="34" charset="0"/>
              <a:ea typeface="思源黑体 Light" panose="020B0400000000000000" charset="-122"/>
              <a:cs typeface="思源黑体 Light" panose="020B0400000000000000" charset="-122"/>
              <a:sym typeface="思源黑体 Light" panose="020B0400000000000000" charset="-122"/>
            </a:endParaRPr>
          </a:p>
          <a:p>
            <a:pPr algn="l">
              <a:lnSpc>
                <a:spcPts val="2405"/>
              </a:lnSpc>
            </a:pPr>
            <a:r>
              <a:rPr lang="en-US" altLang="zh-CN" sz="2400" b="1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Improvements Based on Feedback: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WBS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Planning working hours </a:t>
            </a:r>
            <a:r>
              <a:rPr lang="en-US" altLang="zh-CN" sz="2400" spc="-1" dirty="0" err="1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fofor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 each tasks</a:t>
            </a:r>
          </a:p>
          <a:p>
            <a:pPr algn="l">
              <a:lnSpc>
                <a:spcPts val="2405"/>
              </a:lnSpc>
            </a:pPr>
            <a:r>
              <a:rPr lang="en-US" altLang="zh-CN" sz="2400" spc="-1" dirty="0" err="1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oTotal</a:t>
            </a:r>
            <a:r>
              <a:rPr lang="en-US" altLang="zh-CN" sz="2400" spc="-1" dirty="0">
                <a:solidFill>
                  <a:srgbClr val="000000"/>
                </a:solidFill>
                <a:latin typeface="Abadi" panose="020B0604020104020204" pitchFamily="34" charset="0"/>
                <a:ea typeface="思源黑体 Light" panose="020B0400000000000000" charset="-122"/>
                <a:cs typeface="思源黑体 Light" panose="020B0400000000000000" charset="-122"/>
                <a:sym typeface="思源黑体 Light" panose="020B0400000000000000" charset="-122"/>
              </a:rPr>
              <a:t> working hours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6667500"/>
            <a:ext cx="4400550" cy="2743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7200" y="114300"/>
            <a:ext cx="5354955" cy="100126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9080" y="4847590"/>
            <a:ext cx="3582670" cy="54025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IzYzBkZjM5NTI4YmU2ZDFjMWIwZjdlOGI4YTIxMzAifQ=="/>
  <p:tag name="RESOURCE_RECORD_KEY" val="{&quot;29&quot;:[20435158,20426285,20435165,20435178,20405950,20435154,20405932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53,&quot;left&quot;:224.23952755905512,&quot;top&quot;:529.214251968504,&quot;width&quot;:482.8340157480314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53,&quot;left&quot;:224.23952755905512,&quot;top&quot;:529.214251968504,&quot;width&quot;:482.8340157480314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6,&quot;left&quot;:217.8395275590551,&quot;top&quot;:146.7142519685039,&quot;width&quot;:482.8340157480314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78.2237007874016,&quot;left&quot;:94.92551181102363,&quot;top&quot;:167.12629921259844,&quot;width&quot;:1258.127795275590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78.2237007874016,&quot;left&quot;:94.92551181102363,&quot;top&quot;:167.12629921259844,&quot;width&quot;:1258.127795275590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78.2237007874016,&quot;left&quot;:94.92551181102363,&quot;top&quot;:167.12629921259844,&quot;width&quot;:1258.127795275590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78.2237007874016,&quot;left&quot;:94.92551181102363,&quot;top&quot;:167.12629921259844,&quot;width&quot;:1258.127795275590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63*473"/>
  <p:tag name="TABLE_ENDDRAG_RECT" val="468*270*863*47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85*668"/>
  <p:tag name="TABLE_ENDDRAG_RECT" val="30*99*685*66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85*643"/>
  <p:tag name="TABLE_ENDDRAG_RECT" val="30*99*685*6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53,&quot;left&quot;:224.23952755905512,&quot;top&quot;:529.214251968504,&quot;width&quot;:482.8340157480314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88*224"/>
  <p:tag name="TABLE_ENDDRAG_RECT" val="216*375*988*2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88*224"/>
  <p:tag name="TABLE_ENDDRAG_RECT" val="216*375*988*2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53,&quot;left&quot;:224.23952755905512,&quot;top&quot;:529.214251968504,&quot;width&quot;:482.8340157480314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53,&quot;left&quot;:224.23952755905512,&quot;top&quot;:529.214251968504,&quot;width&quot;:482.8340157480314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53,&quot;left&quot;:224.23952755905512,&quot;top&quot;:529.214251968504,&quot;width&quot;:482.8340157480314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53,&quot;left&quot;:224.23952755905512,&quot;top&quot;:529.214251968504,&quot;width&quot;:482.8340157480314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53,&quot;left&quot;:224.23952755905512,&quot;top&quot;:529.214251968504,&quot;width&quot;:482.8340157480314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0316891017353,&quot;left&quot;:224.23952755905512,&quot;top&quot;:529.214251968504,&quot;width&quot;:482.8340157480314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2871</Words>
  <Application>Microsoft Office PowerPoint</Application>
  <PresentationFormat>自定义</PresentationFormat>
  <Paragraphs>1314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微软雅黑</vt:lpstr>
      <vt:lpstr>Arial</vt:lpstr>
      <vt:lpstr>宋体</vt:lpstr>
      <vt:lpstr>OPPOSans H</vt:lpstr>
      <vt:lpstr>Calibri</vt:lpstr>
      <vt:lpstr>Segoe UI Black</vt:lpstr>
      <vt:lpstr>Abadi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Mark Evans</cp:lastModifiedBy>
  <cp:revision>19</cp:revision>
  <dcterms:created xsi:type="dcterms:W3CDTF">2006-08-16T00:00:00Z</dcterms:created>
  <dcterms:modified xsi:type="dcterms:W3CDTF">2025-06-15T15:27:52Z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E292D3F5F88B4277B973816EE1C4AB7A_13</vt:lpwstr>
  </property>
  <property fmtid="{D5CDD505-2E9C-101B-9397-08002B2CF9AE}" pid="3" name="KSOProductBuildVer">
    <vt:lpwstr>2052-12.1.0.21541</vt:lpwstr>
  </property>
</Properties>
</file>